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344" r:id="rId2"/>
    <p:sldId id="328" r:id="rId3"/>
    <p:sldId id="329" r:id="rId4"/>
    <p:sldId id="330" r:id="rId5"/>
    <p:sldId id="331" r:id="rId6"/>
    <p:sldId id="332" r:id="rId7"/>
    <p:sldId id="333" r:id="rId8"/>
    <p:sldId id="335" r:id="rId9"/>
    <p:sldId id="336" r:id="rId10"/>
    <p:sldId id="337" r:id="rId11"/>
    <p:sldId id="338" r:id="rId12"/>
    <p:sldId id="339" r:id="rId13"/>
    <p:sldId id="343" r:id="rId14"/>
    <p:sldId id="340" r:id="rId15"/>
    <p:sldId id="341" r:id="rId16"/>
    <p:sldId id="342" r:id="rId17"/>
    <p:sldId id="345" r:id="rId18"/>
    <p:sldId id="346" r:id="rId19"/>
    <p:sldId id="350" r:id="rId20"/>
    <p:sldId id="347" r:id="rId21"/>
    <p:sldId id="348" r:id="rId22"/>
    <p:sldId id="351" r:id="rId23"/>
    <p:sldId id="352" r:id="rId24"/>
    <p:sldId id="353" r:id="rId25"/>
    <p:sldId id="359" r:id="rId26"/>
    <p:sldId id="360" r:id="rId27"/>
    <p:sldId id="361" r:id="rId28"/>
    <p:sldId id="362" r:id="rId29"/>
    <p:sldId id="354" r:id="rId30"/>
    <p:sldId id="355" r:id="rId31"/>
    <p:sldId id="356" r:id="rId32"/>
    <p:sldId id="357" r:id="rId33"/>
    <p:sldId id="358" r:id="rId34"/>
    <p:sldId id="363" r:id="rId35"/>
    <p:sldId id="364" r:id="rId36"/>
    <p:sldId id="365" r:id="rId37"/>
    <p:sldId id="366" r:id="rId38"/>
    <p:sldId id="368" r:id="rId39"/>
    <p:sldId id="369" r:id="rId40"/>
    <p:sldId id="371" r:id="rId41"/>
    <p:sldId id="370" r:id="rId42"/>
    <p:sldId id="372"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88" r:id="rId58"/>
    <p:sldId id="389" r:id="rId59"/>
    <p:sldId id="390" r:id="rId60"/>
    <p:sldId id="391" r:id="rId61"/>
    <p:sldId id="392" r:id="rId62"/>
    <p:sldId id="400" r:id="rId63"/>
    <p:sldId id="393" r:id="rId64"/>
    <p:sldId id="401" r:id="rId65"/>
    <p:sldId id="402" r:id="rId66"/>
    <p:sldId id="403" r:id="rId67"/>
    <p:sldId id="394" r:id="rId68"/>
    <p:sldId id="395" r:id="rId69"/>
    <p:sldId id="429" r:id="rId70"/>
    <p:sldId id="396" r:id="rId71"/>
    <p:sldId id="397" r:id="rId72"/>
    <p:sldId id="430" r:id="rId73"/>
    <p:sldId id="431" r:id="rId74"/>
    <p:sldId id="408" r:id="rId75"/>
    <p:sldId id="404" r:id="rId76"/>
    <p:sldId id="405" r:id="rId77"/>
    <p:sldId id="406" r:id="rId78"/>
    <p:sldId id="409" r:id="rId79"/>
    <p:sldId id="407" r:id="rId80"/>
    <p:sldId id="398" r:id="rId81"/>
    <p:sldId id="410" r:id="rId82"/>
    <p:sldId id="411" r:id="rId83"/>
    <p:sldId id="412" r:id="rId84"/>
    <p:sldId id="413" r:id="rId85"/>
    <p:sldId id="414" r:id="rId86"/>
    <p:sldId id="415"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32" r:id="rId101"/>
    <p:sldId id="433" r:id="rId102"/>
    <p:sldId id="434" r:id="rId103"/>
    <p:sldId id="435" r:id="rId104"/>
    <p:sldId id="436" r:id="rId105"/>
    <p:sldId id="43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94"/>
  </p:normalViewPr>
  <p:slideViewPr>
    <p:cSldViewPr snapToGrid="0" snapToObjects="1">
      <p:cViewPr varScale="1">
        <p:scale>
          <a:sx n="121" d="100"/>
          <a:sy n="121" d="100"/>
        </p:scale>
        <p:origin x="1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10/26/21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10/26/21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cess_(computin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ocs.oracle.com/javase/8/docs/api/java/lang/Thread.Stat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docs.oracle.com/javase/8/docs/api/java/util/concurrent/locks/Lock.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thepracticaldeveloper.com/differences-between-completablefuture-future-and-streams/"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859-0281-AC4C-B550-61BD627939BA}"/>
              </a:ext>
            </a:extLst>
          </p:cNvPr>
          <p:cNvSpPr>
            <a:spLocks noGrp="1"/>
          </p:cNvSpPr>
          <p:nvPr>
            <p:ph type="title"/>
          </p:nvPr>
        </p:nvSpPr>
        <p:spPr>
          <a:xfrm>
            <a:off x="4658764" y="2012856"/>
            <a:ext cx="2611170" cy="1029109"/>
          </a:xfrm>
        </p:spPr>
        <p:txBody>
          <a:bodyPr/>
          <a:lstStyle/>
          <a:p>
            <a:r>
              <a:rPr lang="en-US" b="1" dirty="0"/>
              <a:t>Welcome</a:t>
            </a:r>
          </a:p>
        </p:txBody>
      </p:sp>
      <p:sp>
        <p:nvSpPr>
          <p:cNvPr id="4" name="TextBox 3">
            <a:extLst>
              <a:ext uri="{FF2B5EF4-FFF2-40B4-BE49-F238E27FC236}">
                <a16:creationId xmlns:a16="http://schemas.microsoft.com/office/drawing/2014/main" id="{9ACCD9A7-9449-E54F-B591-DA3F943D6177}"/>
              </a:ext>
            </a:extLst>
          </p:cNvPr>
          <p:cNvSpPr txBox="1"/>
          <p:nvPr/>
        </p:nvSpPr>
        <p:spPr>
          <a:xfrm>
            <a:off x="9759637" y="5540720"/>
            <a:ext cx="1687606"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3842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D8AD-28D6-7A47-92FA-7D4E65E97C96}"/>
              </a:ext>
            </a:extLst>
          </p:cNvPr>
          <p:cNvSpPr>
            <a:spLocks noGrp="1"/>
          </p:cNvSpPr>
          <p:nvPr>
            <p:ph type="title"/>
          </p:nvPr>
        </p:nvSpPr>
        <p:spPr>
          <a:xfrm>
            <a:off x="838200" y="365126"/>
            <a:ext cx="1995535" cy="694130"/>
          </a:xfrm>
        </p:spPr>
        <p:txBody>
          <a:bodyPr>
            <a:normAutofit fontScale="90000"/>
          </a:bodyPr>
          <a:lstStyle/>
          <a:p>
            <a:r>
              <a:rPr lang="en-US" b="1" dirty="0">
                <a:latin typeface="+mn-lt"/>
              </a:rPr>
              <a:t>Solution</a:t>
            </a:r>
          </a:p>
        </p:txBody>
      </p:sp>
      <p:sp>
        <p:nvSpPr>
          <p:cNvPr id="3" name="Content Placeholder 2">
            <a:extLst>
              <a:ext uri="{FF2B5EF4-FFF2-40B4-BE49-F238E27FC236}">
                <a16:creationId xmlns:a16="http://schemas.microsoft.com/office/drawing/2014/main" id="{BA7EB273-9AE8-F04C-99FE-40EEAE4E4502}"/>
              </a:ext>
            </a:extLst>
          </p:cNvPr>
          <p:cNvSpPr>
            <a:spLocks noGrp="1"/>
          </p:cNvSpPr>
          <p:nvPr>
            <p:ph idx="1"/>
          </p:nvPr>
        </p:nvSpPr>
        <p:spPr>
          <a:xfrm>
            <a:off x="838200" y="1454433"/>
            <a:ext cx="10515600" cy="4351338"/>
          </a:xfrm>
        </p:spPr>
        <p:txBody>
          <a:bodyPr/>
          <a:lstStyle/>
          <a:p>
            <a:r>
              <a:rPr lang="en-US" sz="3200" b="1" dirty="0">
                <a:latin typeface="+mj-lt"/>
              </a:rPr>
              <a:t>Threads</a:t>
            </a:r>
          </a:p>
          <a:p>
            <a:pPr lvl="1">
              <a:buFont typeface="Wingdings" pitchFamily="2" charset="2"/>
              <a:buChar char="§"/>
            </a:pPr>
            <a:r>
              <a:rPr lang="en-US" dirty="0"/>
              <a:t>Unit execution of with in a process</a:t>
            </a:r>
          </a:p>
          <a:p>
            <a:pPr lvl="1">
              <a:buFont typeface="Wingdings" pitchFamily="2" charset="2"/>
              <a:buChar char="§"/>
            </a:pPr>
            <a:r>
              <a:rPr lang="en-US" dirty="0"/>
              <a:t>Usually has a shared object</a:t>
            </a:r>
          </a:p>
          <a:p>
            <a:pPr lvl="1">
              <a:buFont typeface="Wingdings" pitchFamily="2" charset="2"/>
              <a:buChar char="§"/>
            </a:pPr>
            <a:r>
              <a:rPr lang="en-US" dirty="0"/>
              <a:t>Has shared resources like memory, heap storage</a:t>
            </a:r>
          </a:p>
          <a:p>
            <a:pPr lvl="1">
              <a:buFont typeface="Wingdings" pitchFamily="2" charset="2"/>
              <a:buChar char="§"/>
            </a:pPr>
            <a:r>
              <a:rPr lang="en-US" dirty="0"/>
              <a:t>Does the work of the process</a:t>
            </a:r>
          </a:p>
          <a:p>
            <a:pPr marL="0" indent="0">
              <a:buNone/>
            </a:pPr>
            <a:endParaRPr lang="en-US" dirty="0"/>
          </a:p>
        </p:txBody>
      </p:sp>
    </p:spTree>
    <p:extLst>
      <p:ext uri="{BB962C8B-B14F-4D97-AF65-F5344CB8AC3E}">
        <p14:creationId xmlns:p14="http://schemas.microsoft.com/office/powerpoint/2010/main" val="2222969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2CD7-9085-C343-97B1-4246C405F941}"/>
              </a:ext>
            </a:extLst>
          </p:cNvPr>
          <p:cNvSpPr>
            <a:spLocks noGrp="1"/>
          </p:cNvSpPr>
          <p:nvPr>
            <p:ph type="title"/>
          </p:nvPr>
        </p:nvSpPr>
        <p:spPr>
          <a:xfrm>
            <a:off x="838200" y="365126"/>
            <a:ext cx="6613634" cy="549714"/>
          </a:xfrm>
        </p:spPr>
        <p:txBody>
          <a:bodyPr>
            <a:normAutofit fontScale="90000"/>
          </a:bodyPr>
          <a:lstStyle/>
          <a:p>
            <a:r>
              <a:rPr lang="en-US" sz="3600" b="1" dirty="0">
                <a:latin typeface="+mn-lt"/>
              </a:rPr>
              <a:t>Under standing Fork-Join Pool</a:t>
            </a:r>
          </a:p>
        </p:txBody>
      </p:sp>
      <p:sp>
        <p:nvSpPr>
          <p:cNvPr id="3" name="Content Placeholder 2">
            <a:extLst>
              <a:ext uri="{FF2B5EF4-FFF2-40B4-BE49-F238E27FC236}">
                <a16:creationId xmlns:a16="http://schemas.microsoft.com/office/drawing/2014/main" id="{B75D9B5F-974D-7B44-AAE0-96AF74271167}"/>
              </a:ext>
            </a:extLst>
          </p:cNvPr>
          <p:cNvSpPr>
            <a:spLocks noGrp="1"/>
          </p:cNvSpPr>
          <p:nvPr>
            <p:ph idx="1"/>
          </p:nvPr>
        </p:nvSpPr>
        <p:spPr>
          <a:xfrm>
            <a:off x="964324" y="1047859"/>
            <a:ext cx="10515600" cy="549713"/>
          </a:xfrm>
        </p:spPr>
        <p:txBody>
          <a:bodyPr>
            <a:normAutofit/>
          </a:bodyPr>
          <a:lstStyle/>
          <a:p>
            <a:r>
              <a:rPr lang="en-US" sz="1800" dirty="0"/>
              <a:t>Very similar to executor service</a:t>
            </a:r>
          </a:p>
          <a:p>
            <a:endParaRPr lang="en-US" sz="1800" dirty="0"/>
          </a:p>
          <a:p>
            <a:endParaRPr lang="en-US" sz="1800" dirty="0"/>
          </a:p>
        </p:txBody>
      </p:sp>
      <p:pic>
        <p:nvPicPr>
          <p:cNvPr id="4" name="Picture 3">
            <a:extLst>
              <a:ext uri="{FF2B5EF4-FFF2-40B4-BE49-F238E27FC236}">
                <a16:creationId xmlns:a16="http://schemas.microsoft.com/office/drawing/2014/main" id="{73689743-021C-D84E-8ABE-F2EC87E8428C}"/>
              </a:ext>
            </a:extLst>
          </p:cNvPr>
          <p:cNvPicPr>
            <a:picLocks noChangeAspect="1"/>
          </p:cNvPicPr>
          <p:nvPr/>
        </p:nvPicPr>
        <p:blipFill>
          <a:blip r:embed="rId2"/>
          <a:stretch>
            <a:fillRect/>
          </a:stretch>
        </p:blipFill>
        <p:spPr>
          <a:xfrm>
            <a:off x="838200" y="1936532"/>
            <a:ext cx="7326169" cy="3549869"/>
          </a:xfrm>
          <a:prstGeom prst="rect">
            <a:avLst/>
          </a:prstGeom>
        </p:spPr>
      </p:pic>
      <p:sp>
        <p:nvSpPr>
          <p:cNvPr id="5" name="TextBox 4">
            <a:extLst>
              <a:ext uri="{FF2B5EF4-FFF2-40B4-BE49-F238E27FC236}">
                <a16:creationId xmlns:a16="http://schemas.microsoft.com/office/drawing/2014/main" id="{64DDCC95-45DE-8A4A-B406-63EF0D5C3868}"/>
              </a:ext>
            </a:extLst>
          </p:cNvPr>
          <p:cNvSpPr txBox="1"/>
          <p:nvPr/>
        </p:nvSpPr>
        <p:spPr>
          <a:xfrm>
            <a:off x="3635265" y="2340004"/>
            <a:ext cx="1019504" cy="369332"/>
          </a:xfrm>
          <a:prstGeom prst="rect">
            <a:avLst/>
          </a:prstGeom>
          <a:noFill/>
        </p:spPr>
        <p:txBody>
          <a:bodyPr wrap="square" rtlCol="0">
            <a:spAutoFit/>
          </a:bodyPr>
          <a:lstStyle/>
          <a:p>
            <a:r>
              <a:rPr lang="en-US" dirty="0"/>
              <a:t>Forking</a:t>
            </a:r>
          </a:p>
        </p:txBody>
      </p:sp>
      <p:sp>
        <p:nvSpPr>
          <p:cNvPr id="6" name="TextBox 5">
            <a:extLst>
              <a:ext uri="{FF2B5EF4-FFF2-40B4-BE49-F238E27FC236}">
                <a16:creationId xmlns:a16="http://schemas.microsoft.com/office/drawing/2014/main" id="{CBC5F1CF-E9A4-4343-8904-C1A63D1BC232}"/>
              </a:ext>
            </a:extLst>
          </p:cNvPr>
          <p:cNvSpPr txBox="1"/>
          <p:nvPr/>
        </p:nvSpPr>
        <p:spPr>
          <a:xfrm>
            <a:off x="2063969" y="4062965"/>
            <a:ext cx="1019504" cy="369332"/>
          </a:xfrm>
          <a:prstGeom prst="rect">
            <a:avLst/>
          </a:prstGeom>
          <a:noFill/>
        </p:spPr>
        <p:txBody>
          <a:bodyPr wrap="square" rtlCol="0">
            <a:spAutoFit/>
          </a:bodyPr>
          <a:lstStyle/>
          <a:p>
            <a:r>
              <a:rPr lang="en-US" dirty="0"/>
              <a:t>Joining</a:t>
            </a:r>
          </a:p>
        </p:txBody>
      </p:sp>
      <p:sp>
        <p:nvSpPr>
          <p:cNvPr id="7" name="TextBox 6">
            <a:extLst>
              <a:ext uri="{FF2B5EF4-FFF2-40B4-BE49-F238E27FC236}">
                <a16:creationId xmlns:a16="http://schemas.microsoft.com/office/drawing/2014/main" id="{2154DE36-4804-B244-A69A-F9901A643F0C}"/>
              </a:ext>
            </a:extLst>
          </p:cNvPr>
          <p:cNvSpPr txBox="1"/>
          <p:nvPr/>
        </p:nvSpPr>
        <p:spPr>
          <a:xfrm>
            <a:off x="838200" y="1644492"/>
            <a:ext cx="2963917" cy="369332"/>
          </a:xfrm>
          <a:prstGeom prst="rect">
            <a:avLst/>
          </a:prstGeom>
          <a:noFill/>
        </p:spPr>
        <p:txBody>
          <a:bodyPr wrap="square" rtlCol="0">
            <a:spAutoFit/>
          </a:bodyPr>
          <a:lstStyle/>
          <a:p>
            <a:r>
              <a:rPr lang="en-US" b="1" dirty="0"/>
              <a:t>1. Tasks Producing sub-tasks</a:t>
            </a:r>
          </a:p>
        </p:txBody>
      </p:sp>
    </p:spTree>
    <p:extLst>
      <p:ext uri="{BB962C8B-B14F-4D97-AF65-F5344CB8AC3E}">
        <p14:creationId xmlns:p14="http://schemas.microsoft.com/office/powerpoint/2010/main" val="26375358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E10CB-0222-4F40-A5FA-9BCA64E62973}"/>
              </a:ext>
            </a:extLst>
          </p:cNvPr>
          <p:cNvPicPr>
            <a:picLocks noChangeAspect="1"/>
          </p:cNvPicPr>
          <p:nvPr/>
        </p:nvPicPr>
        <p:blipFill>
          <a:blip r:embed="rId2"/>
          <a:stretch>
            <a:fillRect/>
          </a:stretch>
        </p:blipFill>
        <p:spPr>
          <a:xfrm>
            <a:off x="249799" y="634763"/>
            <a:ext cx="4889760" cy="2675990"/>
          </a:xfrm>
          <a:prstGeom prst="rect">
            <a:avLst/>
          </a:prstGeom>
        </p:spPr>
      </p:pic>
      <p:pic>
        <p:nvPicPr>
          <p:cNvPr id="5" name="Picture 4">
            <a:extLst>
              <a:ext uri="{FF2B5EF4-FFF2-40B4-BE49-F238E27FC236}">
                <a16:creationId xmlns:a16="http://schemas.microsoft.com/office/drawing/2014/main" id="{CBCA7CCF-83F0-0943-B7CC-67CC3C2238D9}"/>
              </a:ext>
            </a:extLst>
          </p:cNvPr>
          <p:cNvPicPr>
            <a:picLocks noChangeAspect="1"/>
          </p:cNvPicPr>
          <p:nvPr/>
        </p:nvPicPr>
        <p:blipFill>
          <a:blip r:embed="rId3"/>
          <a:stretch>
            <a:fillRect/>
          </a:stretch>
        </p:blipFill>
        <p:spPr>
          <a:xfrm>
            <a:off x="-1" y="3913583"/>
            <a:ext cx="5139559" cy="2582917"/>
          </a:xfrm>
          <a:prstGeom prst="rect">
            <a:avLst/>
          </a:prstGeom>
        </p:spPr>
      </p:pic>
      <p:pic>
        <p:nvPicPr>
          <p:cNvPr id="6" name="Picture 5">
            <a:extLst>
              <a:ext uri="{FF2B5EF4-FFF2-40B4-BE49-F238E27FC236}">
                <a16:creationId xmlns:a16="http://schemas.microsoft.com/office/drawing/2014/main" id="{60EF4EB1-721D-B94F-ABCC-0469633418BD}"/>
              </a:ext>
            </a:extLst>
          </p:cNvPr>
          <p:cNvPicPr>
            <a:picLocks noChangeAspect="1"/>
          </p:cNvPicPr>
          <p:nvPr/>
        </p:nvPicPr>
        <p:blipFill>
          <a:blip r:embed="rId4"/>
          <a:stretch>
            <a:fillRect/>
          </a:stretch>
        </p:blipFill>
        <p:spPr>
          <a:xfrm>
            <a:off x="5406747" y="2217683"/>
            <a:ext cx="6586075" cy="4382814"/>
          </a:xfrm>
          <a:prstGeom prst="rect">
            <a:avLst/>
          </a:prstGeom>
        </p:spPr>
      </p:pic>
      <p:sp>
        <p:nvSpPr>
          <p:cNvPr id="7" name="TextBox 6">
            <a:extLst>
              <a:ext uri="{FF2B5EF4-FFF2-40B4-BE49-F238E27FC236}">
                <a16:creationId xmlns:a16="http://schemas.microsoft.com/office/drawing/2014/main" id="{32F408C2-3F32-2443-A417-8914B9D81B95}"/>
              </a:ext>
            </a:extLst>
          </p:cNvPr>
          <p:cNvSpPr txBox="1"/>
          <p:nvPr/>
        </p:nvSpPr>
        <p:spPr>
          <a:xfrm>
            <a:off x="233725" y="265431"/>
            <a:ext cx="30168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995D291-DAC6-D64A-BA46-97293213C0F9}"/>
              </a:ext>
            </a:extLst>
          </p:cNvPr>
          <p:cNvSpPr txBox="1"/>
          <p:nvPr/>
        </p:nvSpPr>
        <p:spPr>
          <a:xfrm>
            <a:off x="620110" y="3289738"/>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35F5A5A8-2BBE-3548-90E3-54B2C432C8D8}"/>
              </a:ext>
            </a:extLst>
          </p:cNvPr>
          <p:cNvSpPr txBox="1"/>
          <p:nvPr/>
        </p:nvSpPr>
        <p:spPr>
          <a:xfrm>
            <a:off x="5591503" y="2123090"/>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269392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B562-D93E-A643-815A-EBCAA096A99B}"/>
              </a:ext>
            </a:extLst>
          </p:cNvPr>
          <p:cNvSpPr>
            <a:spLocks noGrp="1"/>
          </p:cNvSpPr>
          <p:nvPr>
            <p:ph type="title"/>
          </p:nvPr>
        </p:nvSpPr>
        <p:spPr>
          <a:xfrm>
            <a:off x="122379" y="156413"/>
            <a:ext cx="4700752" cy="402129"/>
          </a:xfrm>
        </p:spPr>
        <p:txBody>
          <a:bodyPr>
            <a:normAutofit/>
          </a:bodyPr>
          <a:lstStyle/>
          <a:p>
            <a:r>
              <a:rPr lang="en-US" sz="2000" b="1" dirty="0"/>
              <a:t>2.Per thread queuing &amp; Work stealing</a:t>
            </a:r>
          </a:p>
        </p:txBody>
      </p:sp>
      <p:pic>
        <p:nvPicPr>
          <p:cNvPr id="4" name="Picture 3">
            <a:extLst>
              <a:ext uri="{FF2B5EF4-FFF2-40B4-BE49-F238E27FC236}">
                <a16:creationId xmlns:a16="http://schemas.microsoft.com/office/drawing/2014/main" id="{329F5D20-4DF9-E841-8464-C7BF0A84DAE3}"/>
              </a:ext>
            </a:extLst>
          </p:cNvPr>
          <p:cNvPicPr>
            <a:picLocks noChangeAspect="1"/>
          </p:cNvPicPr>
          <p:nvPr/>
        </p:nvPicPr>
        <p:blipFill>
          <a:blip r:embed="rId2"/>
          <a:stretch>
            <a:fillRect/>
          </a:stretch>
        </p:blipFill>
        <p:spPr>
          <a:xfrm>
            <a:off x="2701158" y="558542"/>
            <a:ext cx="6789684" cy="3534260"/>
          </a:xfrm>
          <a:prstGeom prst="rect">
            <a:avLst/>
          </a:prstGeom>
        </p:spPr>
      </p:pic>
      <p:sp>
        <p:nvSpPr>
          <p:cNvPr id="6" name="TextBox 5">
            <a:extLst>
              <a:ext uri="{FF2B5EF4-FFF2-40B4-BE49-F238E27FC236}">
                <a16:creationId xmlns:a16="http://schemas.microsoft.com/office/drawing/2014/main" id="{99D98649-3A8D-A14B-A715-DCD792A4353C}"/>
              </a:ext>
            </a:extLst>
          </p:cNvPr>
          <p:cNvSpPr txBox="1"/>
          <p:nvPr/>
        </p:nvSpPr>
        <p:spPr>
          <a:xfrm>
            <a:off x="1996966" y="1051034"/>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C7796F4F-6376-FB4C-928E-AE788FD6DA56}"/>
              </a:ext>
            </a:extLst>
          </p:cNvPr>
          <p:cNvSpPr txBox="1"/>
          <p:nvPr/>
        </p:nvSpPr>
        <p:spPr>
          <a:xfrm>
            <a:off x="2186152" y="4529959"/>
            <a:ext cx="301686" cy="369332"/>
          </a:xfrm>
          <a:prstGeom prst="rect">
            <a:avLst/>
          </a:prstGeom>
          <a:noFill/>
        </p:spPr>
        <p:txBody>
          <a:bodyPr wrap="none" rtlCol="0">
            <a:spAutoFit/>
          </a:bodyPr>
          <a:lstStyle/>
          <a:p>
            <a:r>
              <a:rPr lang="en-US" dirty="0"/>
              <a:t>2</a:t>
            </a:r>
          </a:p>
        </p:txBody>
      </p:sp>
      <p:pic>
        <p:nvPicPr>
          <p:cNvPr id="8" name="Picture 7">
            <a:extLst>
              <a:ext uri="{FF2B5EF4-FFF2-40B4-BE49-F238E27FC236}">
                <a16:creationId xmlns:a16="http://schemas.microsoft.com/office/drawing/2014/main" id="{6368701E-3D17-8546-8024-10878A3DA700}"/>
              </a:ext>
            </a:extLst>
          </p:cNvPr>
          <p:cNvPicPr>
            <a:picLocks noChangeAspect="1"/>
          </p:cNvPicPr>
          <p:nvPr/>
        </p:nvPicPr>
        <p:blipFill>
          <a:blip r:embed="rId3"/>
          <a:stretch>
            <a:fillRect/>
          </a:stretch>
        </p:blipFill>
        <p:spPr>
          <a:xfrm>
            <a:off x="2701158" y="4307204"/>
            <a:ext cx="6999671" cy="2394383"/>
          </a:xfrm>
          <a:prstGeom prst="rect">
            <a:avLst/>
          </a:prstGeom>
        </p:spPr>
      </p:pic>
    </p:spTree>
    <p:extLst>
      <p:ext uri="{BB962C8B-B14F-4D97-AF65-F5344CB8AC3E}">
        <p14:creationId xmlns:p14="http://schemas.microsoft.com/office/powerpoint/2010/main" val="4064586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55B2AF-197B-114E-B250-4D28207C1C4B}"/>
              </a:ext>
            </a:extLst>
          </p:cNvPr>
          <p:cNvPicPr>
            <a:picLocks noChangeAspect="1"/>
          </p:cNvPicPr>
          <p:nvPr/>
        </p:nvPicPr>
        <p:blipFill>
          <a:blip r:embed="rId2"/>
          <a:stretch>
            <a:fillRect/>
          </a:stretch>
        </p:blipFill>
        <p:spPr>
          <a:xfrm>
            <a:off x="1723696" y="1064975"/>
            <a:ext cx="7759481" cy="5288309"/>
          </a:xfrm>
          <a:prstGeom prst="rect">
            <a:avLst/>
          </a:prstGeom>
        </p:spPr>
      </p:pic>
    </p:spTree>
    <p:extLst>
      <p:ext uri="{BB962C8B-B14F-4D97-AF65-F5344CB8AC3E}">
        <p14:creationId xmlns:p14="http://schemas.microsoft.com/office/powerpoint/2010/main" val="1956339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0BAE-B9A0-5B47-A6B0-D27F7E169A1E}"/>
              </a:ext>
            </a:extLst>
          </p:cNvPr>
          <p:cNvSpPr>
            <a:spLocks noGrp="1"/>
          </p:cNvSpPr>
          <p:nvPr>
            <p:ph type="title"/>
          </p:nvPr>
        </p:nvSpPr>
        <p:spPr>
          <a:xfrm>
            <a:off x="838200" y="365125"/>
            <a:ext cx="7780283" cy="423151"/>
          </a:xfrm>
        </p:spPr>
        <p:txBody>
          <a:bodyPr>
            <a:normAutofit fontScale="90000"/>
          </a:bodyPr>
          <a:lstStyle/>
          <a:p>
            <a:r>
              <a:rPr lang="en-US" sz="3600" b="1" dirty="0">
                <a:latin typeface="+mn-lt"/>
              </a:rPr>
              <a:t>Final picture of fork-join pool</a:t>
            </a:r>
          </a:p>
        </p:txBody>
      </p:sp>
      <p:pic>
        <p:nvPicPr>
          <p:cNvPr id="5" name="Picture 4">
            <a:extLst>
              <a:ext uri="{FF2B5EF4-FFF2-40B4-BE49-F238E27FC236}">
                <a16:creationId xmlns:a16="http://schemas.microsoft.com/office/drawing/2014/main" id="{5D433F20-BCD1-2749-B298-4443704BA3CD}"/>
              </a:ext>
            </a:extLst>
          </p:cNvPr>
          <p:cNvPicPr>
            <a:picLocks noChangeAspect="1"/>
          </p:cNvPicPr>
          <p:nvPr/>
        </p:nvPicPr>
        <p:blipFill>
          <a:blip r:embed="rId2"/>
          <a:stretch>
            <a:fillRect/>
          </a:stretch>
        </p:blipFill>
        <p:spPr>
          <a:xfrm>
            <a:off x="1629104" y="1265074"/>
            <a:ext cx="9396120" cy="5340678"/>
          </a:xfrm>
          <a:prstGeom prst="rect">
            <a:avLst/>
          </a:prstGeom>
        </p:spPr>
      </p:pic>
    </p:spTree>
    <p:extLst>
      <p:ext uri="{BB962C8B-B14F-4D97-AF65-F5344CB8AC3E}">
        <p14:creationId xmlns:p14="http://schemas.microsoft.com/office/powerpoint/2010/main" val="4707401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515E-9647-0C42-B14D-0C9FF52FF402}"/>
              </a:ext>
            </a:extLst>
          </p:cNvPr>
          <p:cNvSpPr>
            <a:spLocks noGrp="1"/>
          </p:cNvSpPr>
          <p:nvPr>
            <p:ph type="title"/>
          </p:nvPr>
        </p:nvSpPr>
        <p:spPr>
          <a:xfrm>
            <a:off x="838200" y="365126"/>
            <a:ext cx="4732283" cy="591316"/>
          </a:xfrm>
        </p:spPr>
        <p:txBody>
          <a:bodyPr>
            <a:normAutofit/>
          </a:bodyPr>
          <a:lstStyle/>
          <a:p>
            <a:r>
              <a:rPr lang="en-US" sz="3600" b="1" dirty="0">
                <a:latin typeface="+mn-lt"/>
              </a:rPr>
              <a:t>Ways to submit tasks</a:t>
            </a:r>
          </a:p>
        </p:txBody>
      </p:sp>
      <p:pic>
        <p:nvPicPr>
          <p:cNvPr id="4" name="Picture 3">
            <a:extLst>
              <a:ext uri="{FF2B5EF4-FFF2-40B4-BE49-F238E27FC236}">
                <a16:creationId xmlns:a16="http://schemas.microsoft.com/office/drawing/2014/main" id="{001A73C6-AD34-8C4B-AEF3-6694833FFBF9}"/>
              </a:ext>
            </a:extLst>
          </p:cNvPr>
          <p:cNvPicPr>
            <a:picLocks noChangeAspect="1"/>
          </p:cNvPicPr>
          <p:nvPr/>
        </p:nvPicPr>
        <p:blipFill>
          <a:blip r:embed="rId2"/>
          <a:stretch>
            <a:fillRect/>
          </a:stretch>
        </p:blipFill>
        <p:spPr>
          <a:xfrm>
            <a:off x="473071" y="1765738"/>
            <a:ext cx="6547839" cy="1561188"/>
          </a:xfrm>
          <a:prstGeom prst="rect">
            <a:avLst/>
          </a:prstGeom>
        </p:spPr>
      </p:pic>
      <p:sp>
        <p:nvSpPr>
          <p:cNvPr id="5" name="TextBox 4">
            <a:extLst>
              <a:ext uri="{FF2B5EF4-FFF2-40B4-BE49-F238E27FC236}">
                <a16:creationId xmlns:a16="http://schemas.microsoft.com/office/drawing/2014/main" id="{4FA8B00C-8083-CA49-88BC-CFF40F155BBB}"/>
              </a:ext>
            </a:extLst>
          </p:cNvPr>
          <p:cNvSpPr txBox="1"/>
          <p:nvPr/>
        </p:nvSpPr>
        <p:spPr>
          <a:xfrm>
            <a:off x="7556938" y="2102069"/>
            <a:ext cx="4035972" cy="369332"/>
          </a:xfrm>
          <a:prstGeom prst="rect">
            <a:avLst/>
          </a:prstGeom>
          <a:noFill/>
        </p:spPr>
        <p:txBody>
          <a:bodyPr wrap="square" rtlCol="0">
            <a:spAutoFit/>
          </a:bodyPr>
          <a:lstStyle/>
          <a:p>
            <a:r>
              <a:rPr lang="en-US" dirty="0"/>
              <a:t>Ones same's as Executor service</a:t>
            </a:r>
          </a:p>
        </p:txBody>
      </p:sp>
      <p:pic>
        <p:nvPicPr>
          <p:cNvPr id="6" name="Picture 5">
            <a:extLst>
              <a:ext uri="{FF2B5EF4-FFF2-40B4-BE49-F238E27FC236}">
                <a16:creationId xmlns:a16="http://schemas.microsoft.com/office/drawing/2014/main" id="{343B890F-C838-A94D-A0A5-FA7A053C817E}"/>
              </a:ext>
            </a:extLst>
          </p:cNvPr>
          <p:cNvPicPr>
            <a:picLocks noChangeAspect="1"/>
          </p:cNvPicPr>
          <p:nvPr/>
        </p:nvPicPr>
        <p:blipFill>
          <a:blip r:embed="rId3"/>
          <a:stretch>
            <a:fillRect/>
          </a:stretch>
        </p:blipFill>
        <p:spPr>
          <a:xfrm>
            <a:off x="220718" y="3716439"/>
            <a:ext cx="11698013" cy="2389040"/>
          </a:xfrm>
          <a:prstGeom prst="rect">
            <a:avLst/>
          </a:prstGeom>
        </p:spPr>
      </p:pic>
    </p:spTree>
    <p:extLst>
      <p:ext uri="{BB962C8B-B14F-4D97-AF65-F5344CB8AC3E}">
        <p14:creationId xmlns:p14="http://schemas.microsoft.com/office/powerpoint/2010/main" val="183442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2F0CE-2331-6341-9641-5305E804F120}"/>
              </a:ext>
            </a:extLst>
          </p:cNvPr>
          <p:cNvSpPr>
            <a:spLocks noGrp="1"/>
          </p:cNvSpPr>
          <p:nvPr>
            <p:ph idx="1"/>
          </p:nvPr>
        </p:nvSpPr>
        <p:spPr>
          <a:xfrm>
            <a:off x="838200" y="1056080"/>
            <a:ext cx="11085214" cy="2692055"/>
          </a:xfrm>
        </p:spPr>
        <p:txBody>
          <a:bodyPr/>
          <a:lstStyle/>
          <a:p>
            <a:r>
              <a:rPr lang="en-US" sz="3200" dirty="0"/>
              <a:t>Process can be </a:t>
            </a:r>
          </a:p>
          <a:p>
            <a:pPr lvl="1">
              <a:buFont typeface="Wingdings" pitchFamily="2" charset="2"/>
              <a:buChar char="§"/>
            </a:pPr>
            <a:r>
              <a:rPr lang="en-US" dirty="0"/>
              <a:t>Single threaded  -&gt;   All instructions executed in sequentially</a:t>
            </a:r>
          </a:p>
          <a:p>
            <a:pPr marL="457200" lvl="1" indent="0">
              <a:buNone/>
            </a:pPr>
            <a:r>
              <a:rPr lang="en-US" dirty="0"/>
              <a:t>				</a:t>
            </a:r>
            <a:r>
              <a:rPr lang="en-US" b="1" dirty="0"/>
              <a:t>or </a:t>
            </a:r>
          </a:p>
          <a:p>
            <a:pPr lvl="1">
              <a:buFont typeface="Wingdings" pitchFamily="2" charset="2"/>
              <a:buChar char="§"/>
            </a:pPr>
            <a:r>
              <a:rPr lang="en-US" dirty="0"/>
              <a:t>Multithread also  -&gt;  can spawn into multiple threads that can run in parallel</a:t>
            </a:r>
          </a:p>
          <a:p>
            <a:pPr marL="0" indent="0">
              <a:buNone/>
            </a:pPr>
            <a:endParaRPr lang="en-US" dirty="0"/>
          </a:p>
        </p:txBody>
      </p:sp>
    </p:spTree>
    <p:extLst>
      <p:ext uri="{BB962C8B-B14F-4D97-AF65-F5344CB8AC3E}">
        <p14:creationId xmlns:p14="http://schemas.microsoft.com/office/powerpoint/2010/main" val="360702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EDBD-9602-F549-B5C0-4248E1593CBF}"/>
              </a:ext>
            </a:extLst>
          </p:cNvPr>
          <p:cNvSpPr>
            <a:spLocks noGrp="1"/>
          </p:cNvSpPr>
          <p:nvPr>
            <p:ph type="title"/>
          </p:nvPr>
        </p:nvSpPr>
        <p:spPr>
          <a:xfrm>
            <a:off x="838200" y="365125"/>
            <a:ext cx="7128850" cy="712237"/>
          </a:xfrm>
        </p:spPr>
        <p:txBody>
          <a:bodyPr>
            <a:normAutofit/>
          </a:bodyPr>
          <a:lstStyle/>
          <a:p>
            <a:r>
              <a:rPr lang="en-US" sz="3600" b="1" dirty="0">
                <a:latin typeface="+mn-lt"/>
              </a:rPr>
              <a:t>Process with Multiple threads</a:t>
            </a:r>
          </a:p>
        </p:txBody>
      </p:sp>
      <p:pic>
        <p:nvPicPr>
          <p:cNvPr id="4" name="Picture 3">
            <a:extLst>
              <a:ext uri="{FF2B5EF4-FFF2-40B4-BE49-F238E27FC236}">
                <a16:creationId xmlns:a16="http://schemas.microsoft.com/office/drawing/2014/main" id="{EFB2F79B-F618-D64C-B6E9-537BCEEEF7FD}"/>
              </a:ext>
            </a:extLst>
          </p:cNvPr>
          <p:cNvPicPr>
            <a:picLocks noChangeAspect="1"/>
          </p:cNvPicPr>
          <p:nvPr/>
        </p:nvPicPr>
        <p:blipFill>
          <a:blip r:embed="rId2"/>
          <a:stretch>
            <a:fillRect/>
          </a:stretch>
        </p:blipFill>
        <p:spPr>
          <a:xfrm>
            <a:off x="3358316" y="1200109"/>
            <a:ext cx="5727480" cy="3826444"/>
          </a:xfrm>
          <a:prstGeom prst="rect">
            <a:avLst/>
          </a:prstGeom>
        </p:spPr>
      </p:pic>
    </p:spTree>
    <p:extLst>
      <p:ext uri="{BB962C8B-B14F-4D97-AF65-F5344CB8AC3E}">
        <p14:creationId xmlns:p14="http://schemas.microsoft.com/office/powerpoint/2010/main" val="306244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D8126EB-8637-9141-8A6A-832869E61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0" y="0"/>
            <a:ext cx="11860040" cy="6847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716E8F-5CA2-A743-AC64-27F26E5FE351}"/>
              </a:ext>
            </a:extLst>
          </p:cNvPr>
          <p:cNvSpPr txBox="1"/>
          <p:nvPr/>
        </p:nvSpPr>
        <p:spPr>
          <a:xfrm>
            <a:off x="1" y="6434449"/>
            <a:ext cx="5812324" cy="646331"/>
          </a:xfrm>
          <a:prstGeom prst="rect">
            <a:avLst/>
          </a:prstGeom>
          <a:noFill/>
        </p:spPr>
        <p:txBody>
          <a:bodyPr wrap="square" rtlCol="0">
            <a:spAutoFit/>
          </a:bodyPr>
          <a:lstStyle/>
          <a:p>
            <a:r>
              <a:rPr lang="en-US" dirty="0"/>
              <a:t>Source: </a:t>
            </a:r>
            <a:r>
              <a:rPr lang="en-US" dirty="0">
                <a:hlinkClick r:id="rId3"/>
              </a:rPr>
              <a:t>https://en.wikipedia.org/wiki/Process_(computing)</a:t>
            </a:r>
            <a:endParaRPr lang="en-US" dirty="0"/>
          </a:p>
          <a:p>
            <a:endParaRPr lang="en-US" dirty="0"/>
          </a:p>
        </p:txBody>
      </p:sp>
    </p:spTree>
    <p:extLst>
      <p:ext uri="{BB962C8B-B14F-4D97-AF65-F5344CB8AC3E}">
        <p14:creationId xmlns:p14="http://schemas.microsoft.com/office/powerpoint/2010/main" val="296777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6046-0D14-1F4C-9C8D-4FB5D60C4672}"/>
              </a:ext>
            </a:extLst>
          </p:cNvPr>
          <p:cNvSpPr>
            <a:spLocks noGrp="1"/>
          </p:cNvSpPr>
          <p:nvPr>
            <p:ph type="title"/>
          </p:nvPr>
        </p:nvSpPr>
        <p:spPr>
          <a:xfrm>
            <a:off x="838201" y="365125"/>
            <a:ext cx="3471250" cy="585489"/>
          </a:xfrm>
        </p:spPr>
        <p:txBody>
          <a:bodyPr>
            <a:normAutofit fontScale="90000"/>
          </a:bodyPr>
          <a:lstStyle/>
          <a:p>
            <a:r>
              <a:rPr lang="en-US" sz="3600" b="1" dirty="0">
                <a:latin typeface="+mn-lt"/>
              </a:rPr>
              <a:t>A Java Application</a:t>
            </a:r>
          </a:p>
        </p:txBody>
      </p:sp>
      <p:sp>
        <p:nvSpPr>
          <p:cNvPr id="3" name="Content Placeholder 2">
            <a:extLst>
              <a:ext uri="{FF2B5EF4-FFF2-40B4-BE49-F238E27FC236}">
                <a16:creationId xmlns:a16="http://schemas.microsoft.com/office/drawing/2014/main" id="{3568AECF-E74F-E247-9B5E-07EE0B2F2ED0}"/>
              </a:ext>
            </a:extLst>
          </p:cNvPr>
          <p:cNvSpPr>
            <a:spLocks noGrp="1"/>
          </p:cNvSpPr>
          <p:nvPr>
            <p:ph idx="1"/>
          </p:nvPr>
        </p:nvSpPr>
        <p:spPr>
          <a:xfrm>
            <a:off x="1444781" y="1253331"/>
            <a:ext cx="10264393" cy="1625671"/>
          </a:xfrm>
        </p:spPr>
        <p:txBody>
          <a:bodyPr/>
          <a:lstStyle/>
          <a:p>
            <a:r>
              <a:rPr lang="en-US" dirty="0"/>
              <a:t>A single process (JVM)</a:t>
            </a:r>
          </a:p>
          <a:p>
            <a:pPr lvl="1">
              <a:buFont typeface="Wingdings" pitchFamily="2" charset="2"/>
              <a:buChar char="§"/>
            </a:pPr>
            <a:r>
              <a:rPr lang="en-US" dirty="0"/>
              <a:t>Consists of various threads – </a:t>
            </a:r>
            <a:r>
              <a:rPr lang="en-US" b="1" dirty="0"/>
              <a:t>Garbage Collector, Security Manager</a:t>
            </a:r>
            <a:r>
              <a:rPr lang="en-US" dirty="0"/>
              <a:t>, … </a:t>
            </a:r>
          </a:p>
          <a:p>
            <a:pPr lvl="1">
              <a:buFont typeface="Wingdings" pitchFamily="2" charset="2"/>
              <a:buChar char="§"/>
            </a:pPr>
            <a:r>
              <a:rPr lang="en-US" b="1" dirty="0"/>
              <a:t>Single</a:t>
            </a:r>
            <a:r>
              <a:rPr lang="en-US" dirty="0"/>
              <a:t> </a:t>
            </a:r>
            <a:r>
              <a:rPr lang="en-US" b="1" dirty="0"/>
              <a:t>Application Thread</a:t>
            </a:r>
            <a:r>
              <a:rPr lang="en-US" dirty="0"/>
              <a:t> – responsible for running main method</a:t>
            </a:r>
          </a:p>
          <a:p>
            <a:endParaRPr lang="en-US" dirty="0"/>
          </a:p>
        </p:txBody>
      </p:sp>
    </p:spTree>
    <p:extLst>
      <p:ext uri="{BB962C8B-B14F-4D97-AF65-F5344CB8AC3E}">
        <p14:creationId xmlns:p14="http://schemas.microsoft.com/office/powerpoint/2010/main" val="135968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0FA-1242-8946-A197-D40A0AC74C24}"/>
              </a:ext>
            </a:extLst>
          </p:cNvPr>
          <p:cNvSpPr>
            <a:spLocks noGrp="1"/>
          </p:cNvSpPr>
          <p:nvPr>
            <p:ph type="title"/>
          </p:nvPr>
        </p:nvSpPr>
        <p:spPr>
          <a:xfrm>
            <a:off x="838200" y="365126"/>
            <a:ext cx="7391400" cy="594542"/>
          </a:xfrm>
        </p:spPr>
        <p:txBody>
          <a:bodyPr>
            <a:normAutofit/>
          </a:bodyPr>
          <a:lstStyle/>
          <a:p>
            <a:r>
              <a:rPr lang="en-US" sz="3600" b="1" dirty="0">
                <a:latin typeface="+mn-lt"/>
              </a:rPr>
              <a:t>Single Application Thread</a:t>
            </a:r>
          </a:p>
        </p:txBody>
      </p:sp>
      <p:sp>
        <p:nvSpPr>
          <p:cNvPr id="3" name="Content Placeholder 2">
            <a:extLst>
              <a:ext uri="{FF2B5EF4-FFF2-40B4-BE49-F238E27FC236}">
                <a16:creationId xmlns:a16="http://schemas.microsoft.com/office/drawing/2014/main" id="{62EA6818-8A88-E345-BB3F-A49077CBB065}"/>
              </a:ext>
            </a:extLst>
          </p:cNvPr>
          <p:cNvSpPr>
            <a:spLocks noGrp="1"/>
          </p:cNvSpPr>
          <p:nvPr>
            <p:ph idx="1"/>
          </p:nvPr>
        </p:nvSpPr>
        <p:spPr>
          <a:xfrm>
            <a:off x="1553424" y="1391058"/>
            <a:ext cx="7979875" cy="1361195"/>
          </a:xfrm>
        </p:spPr>
        <p:txBody>
          <a:bodyPr/>
          <a:lstStyle/>
          <a:p>
            <a:r>
              <a:rPr lang="en-US" dirty="0"/>
              <a:t>Need more threads</a:t>
            </a:r>
          </a:p>
          <a:p>
            <a:pPr marL="0" indent="0">
              <a:buNone/>
            </a:pPr>
            <a:r>
              <a:rPr lang="en-US" dirty="0"/>
              <a:t>   How to created using language </a:t>
            </a:r>
            <a:r>
              <a:rPr lang="en-US" dirty="0" err="1"/>
              <a:t>api</a:t>
            </a:r>
            <a:r>
              <a:rPr lang="en-US" dirty="0"/>
              <a:t> ?</a:t>
            </a:r>
          </a:p>
        </p:txBody>
      </p:sp>
    </p:spTree>
    <p:extLst>
      <p:ext uri="{BB962C8B-B14F-4D97-AF65-F5344CB8AC3E}">
        <p14:creationId xmlns:p14="http://schemas.microsoft.com/office/powerpoint/2010/main" val="118216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088BD-3880-3E46-8E30-0554E9C84DA7}"/>
              </a:ext>
            </a:extLst>
          </p:cNvPr>
          <p:cNvSpPr>
            <a:spLocks noGrp="1"/>
          </p:cNvSpPr>
          <p:nvPr>
            <p:ph idx="1"/>
          </p:nvPr>
        </p:nvSpPr>
        <p:spPr>
          <a:xfrm>
            <a:off x="784255" y="1019867"/>
            <a:ext cx="9364679" cy="2601519"/>
          </a:xfrm>
        </p:spPr>
        <p:txBody>
          <a:bodyPr>
            <a:normAutofit/>
          </a:bodyPr>
          <a:lstStyle/>
          <a:p>
            <a:pPr marL="0" indent="0">
              <a:buNone/>
            </a:pPr>
            <a:r>
              <a:rPr lang="en-US" dirty="0"/>
              <a:t>Java language </a:t>
            </a:r>
            <a:r>
              <a:rPr lang="en-US" dirty="0" err="1"/>
              <a:t>api</a:t>
            </a:r>
            <a:r>
              <a:rPr lang="en-US" dirty="0"/>
              <a:t> allow us to create threads using called </a:t>
            </a:r>
          </a:p>
          <a:p>
            <a:r>
              <a:rPr lang="en-US" b="1" dirty="0"/>
              <a:t>Extends Thread class</a:t>
            </a:r>
          </a:p>
          <a:p>
            <a:r>
              <a:rPr lang="en-US" b="1" dirty="0"/>
              <a:t>Implements Runnable Interface</a:t>
            </a:r>
          </a:p>
          <a:p>
            <a:pPr lvl="1"/>
            <a:r>
              <a:rPr lang="en-US" sz="1400" b="1" dirty="0"/>
              <a:t> Something that can be run</a:t>
            </a:r>
          </a:p>
          <a:p>
            <a:pPr lvl="1"/>
            <a:r>
              <a:rPr lang="en-US" sz="1400" b="1" dirty="0"/>
              <a:t>Has run method</a:t>
            </a:r>
          </a:p>
        </p:txBody>
      </p:sp>
    </p:spTree>
    <p:extLst>
      <p:ext uri="{BB962C8B-B14F-4D97-AF65-F5344CB8AC3E}">
        <p14:creationId xmlns:p14="http://schemas.microsoft.com/office/powerpoint/2010/main" val="111372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D0C7E0-6A7B-E24A-B0F4-834FAF63BD47}"/>
              </a:ext>
            </a:extLst>
          </p:cNvPr>
          <p:cNvSpPr txBox="1"/>
          <p:nvPr/>
        </p:nvSpPr>
        <p:spPr>
          <a:xfrm>
            <a:off x="2000815" y="2062432"/>
            <a:ext cx="4762123" cy="400110"/>
          </a:xfrm>
          <a:prstGeom prst="rect">
            <a:avLst/>
          </a:prstGeom>
          <a:noFill/>
        </p:spPr>
        <p:txBody>
          <a:bodyPr wrap="square" rtlCol="0">
            <a:spAutoFit/>
          </a:bodyPr>
          <a:lstStyle/>
          <a:p>
            <a:r>
              <a:rPr lang="en-US" sz="2000" b="1" dirty="0"/>
              <a:t>Using Runnable directly</a:t>
            </a:r>
          </a:p>
        </p:txBody>
      </p:sp>
      <p:pic>
        <p:nvPicPr>
          <p:cNvPr id="7" name="Picture 6">
            <a:extLst>
              <a:ext uri="{FF2B5EF4-FFF2-40B4-BE49-F238E27FC236}">
                <a16:creationId xmlns:a16="http://schemas.microsoft.com/office/drawing/2014/main" id="{6FB4F176-D855-5541-9413-B5E78E4E6B51}"/>
              </a:ext>
            </a:extLst>
          </p:cNvPr>
          <p:cNvPicPr>
            <a:picLocks noChangeAspect="1"/>
          </p:cNvPicPr>
          <p:nvPr/>
        </p:nvPicPr>
        <p:blipFill>
          <a:blip r:embed="rId2"/>
          <a:stretch>
            <a:fillRect/>
          </a:stretch>
        </p:blipFill>
        <p:spPr>
          <a:xfrm>
            <a:off x="1610969" y="2462542"/>
            <a:ext cx="9555953" cy="2534972"/>
          </a:xfrm>
          <a:prstGeom prst="rect">
            <a:avLst/>
          </a:prstGeom>
        </p:spPr>
      </p:pic>
      <p:sp>
        <p:nvSpPr>
          <p:cNvPr id="8" name="TextBox 7">
            <a:extLst>
              <a:ext uri="{FF2B5EF4-FFF2-40B4-BE49-F238E27FC236}">
                <a16:creationId xmlns:a16="http://schemas.microsoft.com/office/drawing/2014/main" id="{6425F4BA-A088-F04D-A313-79B27325CDC5}"/>
              </a:ext>
            </a:extLst>
          </p:cNvPr>
          <p:cNvSpPr txBox="1"/>
          <p:nvPr/>
        </p:nvSpPr>
        <p:spPr>
          <a:xfrm>
            <a:off x="344031" y="280658"/>
            <a:ext cx="3856953" cy="584775"/>
          </a:xfrm>
          <a:prstGeom prst="rect">
            <a:avLst/>
          </a:prstGeom>
          <a:noFill/>
        </p:spPr>
        <p:txBody>
          <a:bodyPr wrap="none" rtlCol="0">
            <a:spAutoFit/>
          </a:bodyPr>
          <a:lstStyle/>
          <a:p>
            <a:r>
              <a:rPr lang="en-US" sz="3200" b="1" dirty="0"/>
              <a:t>Approach1. Runnable</a:t>
            </a:r>
          </a:p>
        </p:txBody>
      </p:sp>
    </p:spTree>
    <p:extLst>
      <p:ext uri="{BB962C8B-B14F-4D97-AF65-F5344CB8AC3E}">
        <p14:creationId xmlns:p14="http://schemas.microsoft.com/office/powerpoint/2010/main" val="102068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8D15-4643-1843-98DC-D0389D1EABE1}"/>
              </a:ext>
            </a:extLst>
          </p:cNvPr>
          <p:cNvSpPr>
            <a:spLocks noGrp="1"/>
          </p:cNvSpPr>
          <p:nvPr>
            <p:ph type="title"/>
          </p:nvPr>
        </p:nvSpPr>
        <p:spPr>
          <a:xfrm>
            <a:off x="1263713" y="1551130"/>
            <a:ext cx="5825150" cy="630756"/>
          </a:xfrm>
        </p:spPr>
        <p:txBody>
          <a:bodyPr>
            <a:normAutofit/>
          </a:bodyPr>
          <a:lstStyle/>
          <a:p>
            <a:r>
              <a:rPr lang="en-US" sz="2000" b="1" dirty="0">
                <a:latin typeface="+mn-lt"/>
                <a:ea typeface="+mn-ea"/>
                <a:cs typeface="+mn-cs"/>
              </a:rPr>
              <a:t>If we want to run in separate Thread </a:t>
            </a:r>
          </a:p>
        </p:txBody>
      </p:sp>
      <p:pic>
        <p:nvPicPr>
          <p:cNvPr id="4" name="Picture 3">
            <a:extLst>
              <a:ext uri="{FF2B5EF4-FFF2-40B4-BE49-F238E27FC236}">
                <a16:creationId xmlns:a16="http://schemas.microsoft.com/office/drawing/2014/main" id="{A366CFD5-23E1-4949-88F6-5554FEE1928F}"/>
              </a:ext>
            </a:extLst>
          </p:cNvPr>
          <p:cNvPicPr>
            <a:picLocks noChangeAspect="1"/>
          </p:cNvPicPr>
          <p:nvPr/>
        </p:nvPicPr>
        <p:blipFill>
          <a:blip r:embed="rId2"/>
          <a:stretch>
            <a:fillRect/>
          </a:stretch>
        </p:blipFill>
        <p:spPr>
          <a:xfrm>
            <a:off x="856209" y="2181886"/>
            <a:ext cx="10439238" cy="2851841"/>
          </a:xfrm>
          <a:prstGeom prst="rect">
            <a:avLst/>
          </a:prstGeom>
        </p:spPr>
      </p:pic>
    </p:spTree>
    <p:extLst>
      <p:ext uri="{BB962C8B-B14F-4D97-AF65-F5344CB8AC3E}">
        <p14:creationId xmlns:p14="http://schemas.microsoft.com/office/powerpoint/2010/main" val="111800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25F4BA-A088-F04D-A313-79B27325CDC5}"/>
              </a:ext>
            </a:extLst>
          </p:cNvPr>
          <p:cNvSpPr txBox="1"/>
          <p:nvPr/>
        </p:nvSpPr>
        <p:spPr>
          <a:xfrm>
            <a:off x="344031" y="280658"/>
            <a:ext cx="4371710" cy="584775"/>
          </a:xfrm>
          <a:prstGeom prst="rect">
            <a:avLst/>
          </a:prstGeom>
          <a:noFill/>
        </p:spPr>
        <p:txBody>
          <a:bodyPr wrap="none" rtlCol="0">
            <a:spAutoFit/>
          </a:bodyPr>
          <a:lstStyle/>
          <a:p>
            <a:r>
              <a:rPr lang="en-US" sz="3200" b="1" dirty="0"/>
              <a:t>Approach2. Thread Class</a:t>
            </a:r>
          </a:p>
        </p:txBody>
      </p:sp>
      <p:pic>
        <p:nvPicPr>
          <p:cNvPr id="2" name="Picture 1">
            <a:extLst>
              <a:ext uri="{FF2B5EF4-FFF2-40B4-BE49-F238E27FC236}">
                <a16:creationId xmlns:a16="http://schemas.microsoft.com/office/drawing/2014/main" id="{D3A5E943-972C-EC4E-804F-AABD026D0ABB}"/>
              </a:ext>
            </a:extLst>
          </p:cNvPr>
          <p:cNvPicPr>
            <a:picLocks noChangeAspect="1"/>
          </p:cNvPicPr>
          <p:nvPr/>
        </p:nvPicPr>
        <p:blipFill>
          <a:blip r:embed="rId2"/>
          <a:stretch>
            <a:fillRect/>
          </a:stretch>
        </p:blipFill>
        <p:spPr>
          <a:xfrm>
            <a:off x="1167897" y="1466366"/>
            <a:ext cx="7351414" cy="2876641"/>
          </a:xfrm>
          <a:prstGeom prst="rect">
            <a:avLst/>
          </a:prstGeom>
        </p:spPr>
      </p:pic>
      <p:pic>
        <p:nvPicPr>
          <p:cNvPr id="3" name="Picture 2">
            <a:extLst>
              <a:ext uri="{FF2B5EF4-FFF2-40B4-BE49-F238E27FC236}">
                <a16:creationId xmlns:a16="http://schemas.microsoft.com/office/drawing/2014/main" id="{8D4143B1-65EF-3340-8F11-A8BE58A502E2}"/>
              </a:ext>
            </a:extLst>
          </p:cNvPr>
          <p:cNvPicPr>
            <a:picLocks noChangeAspect="1"/>
          </p:cNvPicPr>
          <p:nvPr/>
        </p:nvPicPr>
        <p:blipFill>
          <a:blip r:embed="rId3"/>
          <a:stretch>
            <a:fillRect/>
          </a:stretch>
        </p:blipFill>
        <p:spPr>
          <a:xfrm>
            <a:off x="624689" y="4524606"/>
            <a:ext cx="6778028" cy="1734056"/>
          </a:xfrm>
          <a:prstGeom prst="rect">
            <a:avLst/>
          </a:prstGeom>
        </p:spPr>
      </p:pic>
      <p:sp>
        <p:nvSpPr>
          <p:cNvPr id="4" name="TextBox 3">
            <a:extLst>
              <a:ext uri="{FF2B5EF4-FFF2-40B4-BE49-F238E27FC236}">
                <a16:creationId xmlns:a16="http://schemas.microsoft.com/office/drawing/2014/main" id="{5F52CB40-5E30-544E-833B-8BF7B93AA2BB}"/>
              </a:ext>
            </a:extLst>
          </p:cNvPr>
          <p:cNvSpPr txBox="1"/>
          <p:nvPr/>
        </p:nvSpPr>
        <p:spPr>
          <a:xfrm flipH="1">
            <a:off x="1033747" y="5889330"/>
            <a:ext cx="26829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48548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29C1-7AC8-7943-A068-AA6E8A7B4B21}"/>
              </a:ext>
            </a:extLst>
          </p:cNvPr>
          <p:cNvSpPr>
            <a:spLocks noGrp="1"/>
          </p:cNvSpPr>
          <p:nvPr>
            <p:ph type="title"/>
          </p:nvPr>
        </p:nvSpPr>
        <p:spPr>
          <a:xfrm>
            <a:off x="4884865" y="2422923"/>
            <a:ext cx="3039935" cy="931816"/>
          </a:xfrm>
        </p:spPr>
        <p:txBody>
          <a:bodyPr>
            <a:normAutofit/>
          </a:bodyPr>
          <a:lstStyle/>
          <a:p>
            <a:r>
              <a:rPr lang="en-US" sz="3600" b="1" dirty="0">
                <a:latin typeface="+mn-lt"/>
              </a:rPr>
              <a:t>Concurrency</a:t>
            </a:r>
          </a:p>
        </p:txBody>
      </p:sp>
      <p:sp>
        <p:nvSpPr>
          <p:cNvPr id="3" name="TextBox 2">
            <a:extLst>
              <a:ext uri="{FF2B5EF4-FFF2-40B4-BE49-F238E27FC236}">
                <a16:creationId xmlns:a16="http://schemas.microsoft.com/office/drawing/2014/main" id="{E42D1A3E-7E14-4A40-B8AD-AF5852A861C0}"/>
              </a:ext>
            </a:extLst>
          </p:cNvPr>
          <p:cNvSpPr txBox="1"/>
          <p:nvPr/>
        </p:nvSpPr>
        <p:spPr>
          <a:xfrm>
            <a:off x="178676" y="283779"/>
            <a:ext cx="717376" cy="369332"/>
          </a:xfrm>
          <a:prstGeom prst="rect">
            <a:avLst/>
          </a:prstGeom>
          <a:noFill/>
        </p:spPr>
        <p:txBody>
          <a:bodyPr wrap="none" rtlCol="0">
            <a:spAutoFit/>
          </a:bodyPr>
          <a:lstStyle/>
          <a:p>
            <a:r>
              <a:rPr lang="en-US" dirty="0"/>
              <a:t>Day1:</a:t>
            </a:r>
          </a:p>
        </p:txBody>
      </p:sp>
    </p:spTree>
    <p:extLst>
      <p:ext uri="{BB962C8B-B14F-4D97-AF65-F5344CB8AC3E}">
        <p14:creationId xmlns:p14="http://schemas.microsoft.com/office/powerpoint/2010/main" val="144903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1A2-AAAB-6F40-97D0-C90D06D98227}"/>
              </a:ext>
            </a:extLst>
          </p:cNvPr>
          <p:cNvSpPr>
            <a:spLocks noGrp="1"/>
          </p:cNvSpPr>
          <p:nvPr>
            <p:ph type="title"/>
          </p:nvPr>
        </p:nvSpPr>
        <p:spPr>
          <a:xfrm>
            <a:off x="838200" y="365126"/>
            <a:ext cx="10071226" cy="829932"/>
          </a:xfrm>
        </p:spPr>
        <p:txBody>
          <a:bodyPr>
            <a:normAutofit/>
          </a:bodyPr>
          <a:lstStyle/>
          <a:p>
            <a:r>
              <a:rPr lang="en-US" sz="3600" b="1" dirty="0">
                <a:latin typeface="+mn-lt"/>
              </a:rPr>
              <a:t>How this works ?</a:t>
            </a:r>
          </a:p>
        </p:txBody>
      </p:sp>
      <p:sp>
        <p:nvSpPr>
          <p:cNvPr id="3" name="Content Placeholder 2">
            <a:extLst>
              <a:ext uri="{FF2B5EF4-FFF2-40B4-BE49-F238E27FC236}">
                <a16:creationId xmlns:a16="http://schemas.microsoft.com/office/drawing/2014/main" id="{3B2F7125-00E9-BF4E-BEEB-DA570899FBB6}"/>
              </a:ext>
            </a:extLst>
          </p:cNvPr>
          <p:cNvSpPr>
            <a:spLocks noGrp="1"/>
          </p:cNvSpPr>
          <p:nvPr>
            <p:ph idx="1"/>
          </p:nvPr>
        </p:nvSpPr>
        <p:spPr>
          <a:xfrm>
            <a:off x="838200" y="1825625"/>
            <a:ext cx="10515600" cy="1189179"/>
          </a:xfrm>
        </p:spPr>
        <p:txBody>
          <a:bodyPr>
            <a:normAutofit/>
          </a:bodyPr>
          <a:lstStyle/>
          <a:p>
            <a:r>
              <a:rPr lang="en-US" sz="2400" b="1" dirty="0"/>
              <a:t>JVM calls underlying OS threading API</a:t>
            </a:r>
          </a:p>
        </p:txBody>
      </p:sp>
    </p:spTree>
    <p:extLst>
      <p:ext uri="{BB962C8B-B14F-4D97-AF65-F5344CB8AC3E}">
        <p14:creationId xmlns:p14="http://schemas.microsoft.com/office/powerpoint/2010/main" val="378626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6A07-6955-7E4A-8446-871D73B578D4}"/>
              </a:ext>
            </a:extLst>
          </p:cNvPr>
          <p:cNvSpPr>
            <a:spLocks noGrp="1"/>
          </p:cNvSpPr>
          <p:nvPr>
            <p:ph type="title"/>
          </p:nvPr>
        </p:nvSpPr>
        <p:spPr/>
        <p:txBody>
          <a:bodyPr>
            <a:normAutofit/>
          </a:bodyPr>
          <a:lstStyle/>
          <a:p>
            <a:r>
              <a:rPr lang="en-US" sz="3600" b="1" dirty="0">
                <a:latin typeface="+mn-lt"/>
              </a:rPr>
              <a:t>When does a thread end?</a:t>
            </a:r>
          </a:p>
        </p:txBody>
      </p:sp>
      <p:sp>
        <p:nvSpPr>
          <p:cNvPr id="3" name="Content Placeholder 2">
            <a:extLst>
              <a:ext uri="{FF2B5EF4-FFF2-40B4-BE49-F238E27FC236}">
                <a16:creationId xmlns:a16="http://schemas.microsoft.com/office/drawing/2014/main" id="{52826814-7E1C-984E-A988-AB979474ED5C}"/>
              </a:ext>
            </a:extLst>
          </p:cNvPr>
          <p:cNvSpPr>
            <a:spLocks noGrp="1"/>
          </p:cNvSpPr>
          <p:nvPr>
            <p:ph idx="1"/>
          </p:nvPr>
        </p:nvSpPr>
        <p:spPr/>
        <p:txBody>
          <a:bodyPr/>
          <a:lstStyle/>
          <a:p>
            <a:r>
              <a:rPr lang="en-US" dirty="0"/>
              <a:t>When </a:t>
            </a:r>
            <a:r>
              <a:rPr lang="en-US" b="1" dirty="0"/>
              <a:t>run()</a:t>
            </a:r>
            <a:r>
              <a:rPr lang="en-US" dirty="0"/>
              <a:t> method execution completed</a:t>
            </a:r>
          </a:p>
          <a:p>
            <a:r>
              <a:rPr lang="en-US" dirty="0"/>
              <a:t>When </a:t>
            </a:r>
            <a:r>
              <a:rPr lang="en-US" b="1" dirty="0"/>
              <a:t>run()</a:t>
            </a:r>
            <a:r>
              <a:rPr lang="en-US" dirty="0"/>
              <a:t> method throws exception</a:t>
            </a:r>
          </a:p>
          <a:p>
            <a:endParaRPr lang="en-US" dirty="0"/>
          </a:p>
        </p:txBody>
      </p:sp>
    </p:spTree>
    <p:extLst>
      <p:ext uri="{BB962C8B-B14F-4D97-AF65-F5344CB8AC3E}">
        <p14:creationId xmlns:p14="http://schemas.microsoft.com/office/powerpoint/2010/main" val="366335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BCE4-2B13-6347-8215-797E59BBA301}"/>
              </a:ext>
            </a:extLst>
          </p:cNvPr>
          <p:cNvSpPr>
            <a:spLocks noGrp="1"/>
          </p:cNvSpPr>
          <p:nvPr>
            <p:ph type="title"/>
          </p:nvPr>
        </p:nvSpPr>
        <p:spPr/>
        <p:txBody>
          <a:bodyPr>
            <a:normAutofit/>
          </a:bodyPr>
          <a:lstStyle/>
          <a:p>
            <a:r>
              <a:rPr lang="en-US" sz="3600" b="1" dirty="0">
                <a:latin typeface="+mn-lt"/>
              </a:rPr>
              <a:t>Practical usage</a:t>
            </a:r>
          </a:p>
        </p:txBody>
      </p:sp>
      <p:sp>
        <p:nvSpPr>
          <p:cNvPr id="3" name="Content Placeholder 2">
            <a:extLst>
              <a:ext uri="{FF2B5EF4-FFF2-40B4-BE49-F238E27FC236}">
                <a16:creationId xmlns:a16="http://schemas.microsoft.com/office/drawing/2014/main" id="{416E0A0E-7B3A-0541-8E7E-23E2EE532F31}"/>
              </a:ext>
            </a:extLst>
          </p:cNvPr>
          <p:cNvSpPr>
            <a:spLocks noGrp="1"/>
          </p:cNvSpPr>
          <p:nvPr>
            <p:ph idx="1"/>
          </p:nvPr>
        </p:nvSpPr>
        <p:spPr>
          <a:xfrm>
            <a:off x="838200" y="1825625"/>
            <a:ext cx="10515600" cy="1874016"/>
          </a:xfrm>
        </p:spPr>
        <p:txBody>
          <a:bodyPr/>
          <a:lstStyle/>
          <a:p>
            <a:r>
              <a:rPr lang="en-US" dirty="0"/>
              <a:t>Application – build prime numbers</a:t>
            </a:r>
          </a:p>
          <a:p>
            <a:pPr marL="0" indent="0">
              <a:buNone/>
            </a:pPr>
            <a:r>
              <a:rPr lang="en-US" dirty="0"/>
              <a:t> 	Calculate nth Prime number</a:t>
            </a:r>
          </a:p>
        </p:txBody>
      </p:sp>
      <p:sp>
        <p:nvSpPr>
          <p:cNvPr id="4" name="TextBox 3">
            <a:extLst>
              <a:ext uri="{FF2B5EF4-FFF2-40B4-BE49-F238E27FC236}">
                <a16:creationId xmlns:a16="http://schemas.microsoft.com/office/drawing/2014/main" id="{8CE51EB1-2488-0F42-8F41-1DFADA4F0B54}"/>
              </a:ext>
            </a:extLst>
          </p:cNvPr>
          <p:cNvSpPr txBox="1"/>
          <p:nvPr/>
        </p:nvSpPr>
        <p:spPr>
          <a:xfrm>
            <a:off x="183341" y="141785"/>
            <a:ext cx="717376" cy="369332"/>
          </a:xfrm>
          <a:prstGeom prst="rect">
            <a:avLst/>
          </a:prstGeom>
          <a:noFill/>
        </p:spPr>
        <p:txBody>
          <a:bodyPr wrap="none" rtlCol="0">
            <a:spAutoFit/>
          </a:bodyPr>
          <a:lstStyle/>
          <a:p>
            <a:r>
              <a:rPr lang="en-US" dirty="0"/>
              <a:t>Day2:</a:t>
            </a:r>
          </a:p>
        </p:txBody>
      </p:sp>
    </p:spTree>
    <p:extLst>
      <p:ext uri="{BB962C8B-B14F-4D97-AF65-F5344CB8AC3E}">
        <p14:creationId xmlns:p14="http://schemas.microsoft.com/office/powerpoint/2010/main" val="157196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B24C-D29A-BA48-8B76-00E8EEE81F12}"/>
              </a:ext>
            </a:extLst>
          </p:cNvPr>
          <p:cNvSpPr>
            <a:spLocks noGrp="1"/>
          </p:cNvSpPr>
          <p:nvPr>
            <p:ph type="title"/>
          </p:nvPr>
        </p:nvSpPr>
        <p:spPr/>
        <p:txBody>
          <a:bodyPr>
            <a:normAutofit/>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982D42C-E381-974C-9D6C-B0C48B10E367}"/>
              </a:ext>
            </a:extLst>
          </p:cNvPr>
          <p:cNvSpPr>
            <a:spLocks noGrp="1"/>
          </p:cNvSpPr>
          <p:nvPr>
            <p:ph idx="1"/>
          </p:nvPr>
        </p:nvSpPr>
        <p:spPr/>
        <p:txBody>
          <a:bodyPr/>
          <a:lstStyle/>
          <a:p>
            <a:pPr marL="0" indent="0">
              <a:buNone/>
            </a:pPr>
            <a:r>
              <a:rPr lang="en-US" dirty="0"/>
              <a:t>Calculate nth Prime number</a:t>
            </a:r>
          </a:p>
          <a:p>
            <a:pPr lvl="1">
              <a:buFont typeface="Courier New" panose="02070309020205020404" pitchFamily="49" charset="0"/>
              <a:buChar char="o"/>
            </a:pPr>
            <a:r>
              <a:rPr lang="en-US" dirty="0"/>
              <a:t>Get user input for </a:t>
            </a:r>
            <a:r>
              <a:rPr lang="en-US" b="1" dirty="0"/>
              <a:t>n</a:t>
            </a:r>
          </a:p>
          <a:p>
            <a:pPr lvl="1">
              <a:buFont typeface="Courier New" panose="02070309020205020404" pitchFamily="49" charset="0"/>
              <a:buChar char="o"/>
            </a:pPr>
            <a:r>
              <a:rPr lang="en-US" dirty="0"/>
              <a:t>Calculate nth prime number</a:t>
            </a:r>
          </a:p>
          <a:p>
            <a:pPr lvl="1">
              <a:buFont typeface="Courier New" panose="02070309020205020404" pitchFamily="49" charset="0"/>
              <a:buChar char="o"/>
            </a:pPr>
            <a:r>
              <a:rPr lang="en-US" dirty="0"/>
              <a:t>Repeat</a:t>
            </a:r>
          </a:p>
          <a:p>
            <a:pPr lvl="1">
              <a:buFont typeface="Courier New" panose="02070309020205020404" pitchFamily="49" charset="0"/>
              <a:buChar char="o"/>
            </a:pPr>
            <a:r>
              <a:rPr lang="en-US" dirty="0"/>
              <a:t>Quit if user enter input(n) is zero 0</a:t>
            </a:r>
          </a:p>
        </p:txBody>
      </p:sp>
    </p:spTree>
    <p:extLst>
      <p:ext uri="{BB962C8B-B14F-4D97-AF65-F5344CB8AC3E}">
        <p14:creationId xmlns:p14="http://schemas.microsoft.com/office/powerpoint/2010/main" val="414979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B43187-231C-1541-9EDF-D858B8C66DB4}"/>
              </a:ext>
            </a:extLst>
          </p:cNvPr>
          <p:cNvPicPr>
            <a:picLocks noChangeAspect="1"/>
          </p:cNvPicPr>
          <p:nvPr/>
        </p:nvPicPr>
        <p:blipFill>
          <a:blip r:embed="rId2"/>
          <a:stretch>
            <a:fillRect/>
          </a:stretch>
        </p:blipFill>
        <p:spPr>
          <a:xfrm>
            <a:off x="545757" y="1797269"/>
            <a:ext cx="11454907" cy="2785241"/>
          </a:xfrm>
          <a:prstGeom prst="rect">
            <a:avLst/>
          </a:prstGeom>
        </p:spPr>
      </p:pic>
    </p:spTree>
    <p:extLst>
      <p:ext uri="{BB962C8B-B14F-4D97-AF65-F5344CB8AC3E}">
        <p14:creationId xmlns:p14="http://schemas.microsoft.com/office/powerpoint/2010/main" val="391498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294D-E49A-574D-AF4D-7C2CF44E0FF0}"/>
              </a:ext>
            </a:extLst>
          </p:cNvPr>
          <p:cNvSpPr>
            <a:spLocks noGrp="1"/>
          </p:cNvSpPr>
          <p:nvPr>
            <p:ph type="title"/>
          </p:nvPr>
        </p:nvSpPr>
        <p:spPr/>
        <p:txBody>
          <a:bodyPr>
            <a:normAutofit/>
          </a:bodyPr>
          <a:lstStyle/>
          <a:p>
            <a:r>
              <a:rPr lang="en-US" sz="3600" b="1" dirty="0">
                <a:latin typeface="+mn-lt"/>
              </a:rPr>
              <a:t>Thread Diagram</a:t>
            </a:r>
          </a:p>
        </p:txBody>
      </p:sp>
      <p:pic>
        <p:nvPicPr>
          <p:cNvPr id="4" name="Picture 3">
            <a:extLst>
              <a:ext uri="{FF2B5EF4-FFF2-40B4-BE49-F238E27FC236}">
                <a16:creationId xmlns:a16="http://schemas.microsoft.com/office/drawing/2014/main" id="{90F80D88-3C8C-FE41-BB52-C51A7DF236C7}"/>
              </a:ext>
            </a:extLst>
          </p:cNvPr>
          <p:cNvPicPr>
            <a:picLocks noChangeAspect="1"/>
          </p:cNvPicPr>
          <p:nvPr/>
        </p:nvPicPr>
        <p:blipFill>
          <a:blip r:embed="rId2"/>
          <a:stretch>
            <a:fillRect/>
          </a:stretch>
        </p:blipFill>
        <p:spPr>
          <a:xfrm>
            <a:off x="2848302" y="1690688"/>
            <a:ext cx="3808905" cy="4465270"/>
          </a:xfrm>
          <a:prstGeom prst="rect">
            <a:avLst/>
          </a:prstGeom>
        </p:spPr>
      </p:pic>
    </p:spTree>
    <p:extLst>
      <p:ext uri="{BB962C8B-B14F-4D97-AF65-F5344CB8AC3E}">
        <p14:creationId xmlns:p14="http://schemas.microsoft.com/office/powerpoint/2010/main" val="16061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FBBA-ED2E-C44B-B415-EDA92C5E67F2}"/>
              </a:ext>
            </a:extLst>
          </p:cNvPr>
          <p:cNvSpPr>
            <a:spLocks noGrp="1"/>
          </p:cNvSpPr>
          <p:nvPr>
            <p:ph type="title"/>
          </p:nvPr>
        </p:nvSpPr>
        <p:spPr/>
        <p:txBody>
          <a:bodyPr>
            <a:normAutofit/>
          </a:bodyPr>
          <a:lstStyle/>
          <a:p>
            <a:r>
              <a:rPr lang="en-US" sz="3600" b="1" dirty="0">
                <a:latin typeface="+mn-lt"/>
              </a:rPr>
              <a:t>Long calculation blocks</a:t>
            </a:r>
          </a:p>
        </p:txBody>
      </p:sp>
      <p:sp>
        <p:nvSpPr>
          <p:cNvPr id="3" name="Content Placeholder 2">
            <a:extLst>
              <a:ext uri="{FF2B5EF4-FFF2-40B4-BE49-F238E27FC236}">
                <a16:creationId xmlns:a16="http://schemas.microsoft.com/office/drawing/2014/main" id="{6CEB9A0A-BCF1-6943-B020-797E9E28A563}"/>
              </a:ext>
            </a:extLst>
          </p:cNvPr>
          <p:cNvSpPr>
            <a:spLocks noGrp="1"/>
          </p:cNvSpPr>
          <p:nvPr>
            <p:ph idx="1"/>
          </p:nvPr>
        </p:nvSpPr>
        <p:spPr/>
        <p:txBody>
          <a:bodyPr/>
          <a:lstStyle/>
          <a:p>
            <a:r>
              <a:rPr lang="en-US" dirty="0"/>
              <a:t>Each computation happens in a separate thread</a:t>
            </a:r>
          </a:p>
        </p:txBody>
      </p:sp>
    </p:spTree>
    <p:extLst>
      <p:ext uri="{BB962C8B-B14F-4D97-AF65-F5344CB8AC3E}">
        <p14:creationId xmlns:p14="http://schemas.microsoft.com/office/powerpoint/2010/main" val="366428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5ED0-9078-DF45-9897-85F67C00AC5C}"/>
              </a:ext>
            </a:extLst>
          </p:cNvPr>
          <p:cNvSpPr>
            <a:spLocks noGrp="1"/>
          </p:cNvSpPr>
          <p:nvPr>
            <p:ph type="title"/>
          </p:nvPr>
        </p:nvSpPr>
        <p:spPr/>
        <p:txBody>
          <a:bodyPr>
            <a:normAutofit/>
          </a:bodyPr>
          <a:lstStyle/>
          <a:p>
            <a:r>
              <a:rPr lang="en-US" sz="3600" b="1" dirty="0">
                <a:latin typeface="+mn-lt"/>
              </a:rPr>
              <a:t>Ideal Thread Diagram</a:t>
            </a:r>
          </a:p>
        </p:txBody>
      </p:sp>
      <p:pic>
        <p:nvPicPr>
          <p:cNvPr id="4" name="Picture 3">
            <a:extLst>
              <a:ext uri="{FF2B5EF4-FFF2-40B4-BE49-F238E27FC236}">
                <a16:creationId xmlns:a16="http://schemas.microsoft.com/office/drawing/2014/main" id="{B1087021-93EE-F043-98CC-1BFA0A6E8810}"/>
              </a:ext>
            </a:extLst>
          </p:cNvPr>
          <p:cNvPicPr>
            <a:picLocks noChangeAspect="1"/>
          </p:cNvPicPr>
          <p:nvPr/>
        </p:nvPicPr>
        <p:blipFill>
          <a:blip r:embed="rId2"/>
          <a:stretch>
            <a:fillRect/>
          </a:stretch>
        </p:blipFill>
        <p:spPr>
          <a:xfrm>
            <a:off x="1755227" y="1466134"/>
            <a:ext cx="5490779" cy="3925732"/>
          </a:xfrm>
          <a:prstGeom prst="rect">
            <a:avLst/>
          </a:prstGeom>
        </p:spPr>
      </p:pic>
    </p:spTree>
    <p:extLst>
      <p:ext uri="{BB962C8B-B14F-4D97-AF65-F5344CB8AC3E}">
        <p14:creationId xmlns:p14="http://schemas.microsoft.com/office/powerpoint/2010/main" val="4247900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382B1-12C4-BF44-9A94-D7F01F8DFEF8}"/>
              </a:ext>
            </a:extLst>
          </p:cNvPr>
          <p:cNvPicPr>
            <a:picLocks noChangeAspect="1"/>
          </p:cNvPicPr>
          <p:nvPr/>
        </p:nvPicPr>
        <p:blipFill>
          <a:blip r:embed="rId2"/>
          <a:stretch>
            <a:fillRect/>
          </a:stretch>
        </p:blipFill>
        <p:spPr>
          <a:xfrm>
            <a:off x="419325" y="986204"/>
            <a:ext cx="11353350" cy="4885592"/>
          </a:xfrm>
          <a:prstGeom prst="rect">
            <a:avLst/>
          </a:prstGeom>
        </p:spPr>
      </p:pic>
    </p:spTree>
    <p:extLst>
      <p:ext uri="{BB962C8B-B14F-4D97-AF65-F5344CB8AC3E}">
        <p14:creationId xmlns:p14="http://schemas.microsoft.com/office/powerpoint/2010/main" val="203641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DE3-223B-AC46-9607-950C14C18F4D}"/>
              </a:ext>
            </a:extLst>
          </p:cNvPr>
          <p:cNvSpPr>
            <a:spLocks noGrp="1"/>
          </p:cNvSpPr>
          <p:nvPr>
            <p:ph type="title"/>
          </p:nvPr>
        </p:nvSpPr>
        <p:spPr/>
        <p:txBody>
          <a:bodyPr>
            <a:normAutofit/>
          </a:bodyPr>
          <a:lstStyle/>
          <a:p>
            <a:r>
              <a:rPr lang="en-US" sz="3600" b="1" dirty="0">
                <a:latin typeface="+mn-lt"/>
              </a:rPr>
              <a:t>Daemon Threads</a:t>
            </a:r>
          </a:p>
        </p:txBody>
      </p:sp>
      <p:sp>
        <p:nvSpPr>
          <p:cNvPr id="3" name="Content Placeholder 2">
            <a:extLst>
              <a:ext uri="{FF2B5EF4-FFF2-40B4-BE49-F238E27FC236}">
                <a16:creationId xmlns:a16="http://schemas.microsoft.com/office/drawing/2014/main" id="{28861A98-185B-6847-997E-D074CB306068}"/>
              </a:ext>
            </a:extLst>
          </p:cNvPr>
          <p:cNvSpPr>
            <a:spLocks noGrp="1"/>
          </p:cNvSpPr>
          <p:nvPr>
            <p:ph idx="1"/>
          </p:nvPr>
        </p:nvSpPr>
        <p:spPr>
          <a:xfrm>
            <a:off x="838199" y="1825625"/>
            <a:ext cx="10901855" cy="4351338"/>
          </a:xfrm>
        </p:spPr>
        <p:txBody>
          <a:bodyPr/>
          <a:lstStyle/>
          <a:p>
            <a:r>
              <a:rPr lang="en-US" dirty="0"/>
              <a:t>When does Application ends?</a:t>
            </a:r>
          </a:p>
          <a:p>
            <a:pPr marL="0" indent="0">
              <a:buNone/>
            </a:pPr>
            <a:r>
              <a:rPr lang="en-US" dirty="0"/>
              <a:t>If you are not using concurrency   -&gt; when the main method thread ends</a:t>
            </a:r>
          </a:p>
          <a:p>
            <a:pPr marL="0" indent="0">
              <a:buNone/>
            </a:pPr>
            <a:r>
              <a:rPr lang="en-US" dirty="0"/>
              <a:t>If you are using concurrency, When the last thread ends.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6431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66E01-D5A5-2841-847E-D371B6F60A64}"/>
              </a:ext>
            </a:extLst>
          </p:cNvPr>
          <p:cNvSpPr>
            <a:spLocks noGrp="1"/>
          </p:cNvSpPr>
          <p:nvPr>
            <p:ph type="title"/>
          </p:nvPr>
        </p:nvSpPr>
        <p:spPr>
          <a:xfrm>
            <a:off x="4404415" y="244175"/>
            <a:ext cx="2294299" cy="703184"/>
          </a:xfrm>
        </p:spPr>
        <p:txBody>
          <a:bodyPr vert="horz" lIns="91440" tIns="45720" rIns="91440" bIns="45720" rtlCol="0" anchor="ctr">
            <a:normAutofit/>
          </a:bodyPr>
          <a:lstStyle/>
          <a:p>
            <a:r>
              <a:rPr lang="en-US" sz="3600" b="1" kern="1200" dirty="0">
                <a:solidFill>
                  <a:schemeClr val="tx1"/>
                </a:solidFill>
                <a:latin typeface="+mj-lt"/>
                <a:ea typeface="+mj-ea"/>
                <a:cs typeface="+mj-cs"/>
              </a:rPr>
              <a:t>Agenda</a:t>
            </a:r>
          </a:p>
        </p:txBody>
      </p:sp>
      <p:sp>
        <p:nvSpPr>
          <p:cNvPr id="3" name="Content Placeholder 2">
            <a:extLst>
              <a:ext uri="{FF2B5EF4-FFF2-40B4-BE49-F238E27FC236}">
                <a16:creationId xmlns:a16="http://schemas.microsoft.com/office/drawing/2014/main" id="{343C9A94-485A-2342-8004-1A52B9D7B55F}"/>
              </a:ext>
            </a:extLst>
          </p:cNvPr>
          <p:cNvSpPr>
            <a:spLocks noGrp="1"/>
          </p:cNvSpPr>
          <p:nvPr>
            <p:ph idx="1"/>
          </p:nvPr>
        </p:nvSpPr>
        <p:spPr>
          <a:xfrm>
            <a:off x="936049" y="1191535"/>
            <a:ext cx="5158427" cy="3730460"/>
          </a:xfrm>
        </p:spPr>
        <p:txBody>
          <a:bodyPr vert="horz" lIns="91440" tIns="45720" rIns="91440" bIns="45720" rtlCol="0">
            <a:noAutofit/>
          </a:bodyPr>
          <a:lstStyle/>
          <a:p>
            <a:pPr marL="0" indent="0">
              <a:buNone/>
            </a:pPr>
            <a:r>
              <a:rPr lang="en-US" sz="1400" b="1" dirty="0"/>
              <a:t>Basics of </a:t>
            </a:r>
            <a:r>
              <a:rPr lang="en-US" sz="1600" b="1" dirty="0"/>
              <a:t>Concurrency</a:t>
            </a:r>
          </a:p>
          <a:p>
            <a:r>
              <a:rPr lang="en-US" sz="1400" dirty="0"/>
              <a:t>Thread</a:t>
            </a:r>
          </a:p>
          <a:p>
            <a:r>
              <a:rPr lang="en-US" sz="1400" dirty="0"/>
              <a:t>Process</a:t>
            </a:r>
          </a:p>
          <a:p>
            <a:r>
              <a:rPr lang="en-US" sz="1400" dirty="0"/>
              <a:t>Using Threads (Thread API)</a:t>
            </a:r>
          </a:p>
          <a:p>
            <a:r>
              <a:rPr lang="en-US" sz="1400" dirty="0"/>
              <a:t>Daemon Threads</a:t>
            </a:r>
          </a:p>
          <a:p>
            <a:r>
              <a:rPr lang="en-US" sz="1400" dirty="0"/>
              <a:t>Lifecycle and Thread States</a:t>
            </a:r>
          </a:p>
          <a:p>
            <a:r>
              <a:rPr lang="en-US" sz="1400" dirty="0"/>
              <a:t>Sleeping, Joining and interrupting threads</a:t>
            </a:r>
          </a:p>
          <a:p>
            <a:r>
              <a:rPr lang="en-US" sz="1400" dirty="0"/>
              <a:t>Race conditions</a:t>
            </a:r>
          </a:p>
          <a:p>
            <a:r>
              <a:rPr lang="en-US" sz="1400" dirty="0"/>
              <a:t>Synchronization</a:t>
            </a:r>
          </a:p>
          <a:p>
            <a:r>
              <a:rPr lang="en-US" sz="1400" dirty="0"/>
              <a:t>Monitors and structured locking</a:t>
            </a:r>
          </a:p>
          <a:p>
            <a:r>
              <a:rPr lang="en-US" sz="1400" dirty="0"/>
              <a:t>The Volatile keyword</a:t>
            </a:r>
          </a:p>
          <a:p>
            <a:r>
              <a:rPr lang="en-US" sz="1400" dirty="0"/>
              <a:t>Thread Local</a:t>
            </a:r>
          </a:p>
          <a:p>
            <a:pPr marL="0"/>
            <a:endParaRPr lang="en-US" sz="1400" dirty="0"/>
          </a:p>
        </p:txBody>
      </p:sp>
      <p:sp>
        <p:nvSpPr>
          <p:cNvPr id="4" name="TextBox 3">
            <a:extLst>
              <a:ext uri="{FF2B5EF4-FFF2-40B4-BE49-F238E27FC236}">
                <a16:creationId xmlns:a16="http://schemas.microsoft.com/office/drawing/2014/main" id="{72F253D8-BC58-7B4B-B666-04B0EA93223B}"/>
              </a:ext>
            </a:extLst>
          </p:cNvPr>
          <p:cNvSpPr txBox="1"/>
          <p:nvPr/>
        </p:nvSpPr>
        <p:spPr>
          <a:xfrm>
            <a:off x="6156786" y="1191535"/>
            <a:ext cx="5164645" cy="3730460"/>
          </a:xfrm>
          <a:prstGeom prst="rect">
            <a:avLst/>
          </a:prstGeom>
        </p:spPr>
        <p:txBody>
          <a:bodyPr vert="horz" lIns="91440" tIns="45720" rIns="91440" bIns="45720" rtlCol="0">
            <a:normAutofit/>
          </a:bodyPr>
          <a:lstStyle/>
          <a:p>
            <a:pPr>
              <a:lnSpc>
                <a:spcPct val="90000"/>
              </a:lnSpc>
              <a:spcBef>
                <a:spcPts val="1000"/>
              </a:spcBef>
            </a:pPr>
            <a:r>
              <a:rPr lang="en-US" sz="1400" b="1" dirty="0"/>
              <a:t>Advance </a:t>
            </a:r>
            <a:r>
              <a:rPr lang="en-US" sz="1600" b="1" dirty="0"/>
              <a:t>Concurrency</a:t>
            </a:r>
            <a:r>
              <a:rPr lang="en-US" sz="1400" b="1" dirty="0"/>
              <a:t> API’s</a:t>
            </a:r>
          </a:p>
          <a:p>
            <a:pPr marL="228600" indent="-228600">
              <a:lnSpc>
                <a:spcPct val="90000"/>
              </a:lnSpc>
              <a:spcBef>
                <a:spcPts val="1000"/>
              </a:spcBef>
              <a:buFont typeface="Arial" panose="020B0604020202020204" pitchFamily="34" charset="0"/>
              <a:buChar char="•"/>
            </a:pPr>
            <a:r>
              <a:rPr lang="en-US" sz="1400" dirty="0"/>
              <a:t>Unstructured locks</a:t>
            </a:r>
          </a:p>
          <a:p>
            <a:pPr marL="228600" indent="-228600">
              <a:lnSpc>
                <a:spcPct val="90000"/>
              </a:lnSpc>
              <a:spcBef>
                <a:spcPts val="1000"/>
              </a:spcBef>
              <a:buFont typeface="Arial" panose="020B0604020202020204" pitchFamily="34" charset="0"/>
              <a:buChar char="•"/>
            </a:pPr>
            <a:r>
              <a:rPr lang="en-US" sz="1400" dirty="0"/>
              <a:t>Executor service</a:t>
            </a:r>
          </a:p>
          <a:p>
            <a:pPr marL="228600" indent="-228600">
              <a:lnSpc>
                <a:spcPct val="90000"/>
              </a:lnSpc>
              <a:spcBef>
                <a:spcPts val="1000"/>
              </a:spcBef>
              <a:buFont typeface="Arial" panose="020B0604020202020204" pitchFamily="34" charset="0"/>
              <a:buChar char="•"/>
            </a:pPr>
            <a:r>
              <a:rPr lang="en-US" sz="1400" dirty="0"/>
              <a:t>Thread pool and types</a:t>
            </a:r>
          </a:p>
          <a:p>
            <a:pPr marL="228600" indent="-228600">
              <a:lnSpc>
                <a:spcPct val="90000"/>
              </a:lnSpc>
              <a:spcBef>
                <a:spcPts val="1000"/>
              </a:spcBef>
              <a:buFont typeface="Arial" panose="020B0604020202020204" pitchFamily="34" charset="0"/>
              <a:buChar char="•"/>
            </a:pPr>
            <a:r>
              <a:rPr lang="en-US" sz="1400" dirty="0" err="1"/>
              <a:t>Callables</a:t>
            </a:r>
            <a:r>
              <a:rPr lang="en-US" sz="1400" dirty="0"/>
              <a:t> and Features (Completable Feature)</a:t>
            </a:r>
          </a:p>
          <a:p>
            <a:pPr marL="228600" indent="-228600">
              <a:lnSpc>
                <a:spcPct val="90000"/>
              </a:lnSpc>
              <a:spcBef>
                <a:spcPts val="1000"/>
              </a:spcBef>
              <a:buFont typeface="Arial" panose="020B0604020202020204" pitchFamily="34" charset="0"/>
              <a:buChar char="•"/>
            </a:pPr>
            <a:r>
              <a:rPr lang="en-US" sz="1400" dirty="0"/>
              <a:t>Semaphores </a:t>
            </a:r>
          </a:p>
          <a:p>
            <a:pPr marL="228600" indent="-228600">
              <a:lnSpc>
                <a:spcPct val="90000"/>
              </a:lnSpc>
              <a:spcBef>
                <a:spcPts val="1000"/>
              </a:spcBef>
              <a:buFont typeface="Arial" panose="020B0604020202020204" pitchFamily="34" charset="0"/>
              <a:buChar char="•"/>
            </a:pPr>
            <a:r>
              <a:rPr lang="en-US" sz="1400" dirty="0" err="1"/>
              <a:t>ForkJoin</a:t>
            </a:r>
            <a:endParaRPr lang="en-US" sz="1400" dirty="0"/>
          </a:p>
        </p:txBody>
      </p:sp>
    </p:spTree>
    <p:extLst>
      <p:ext uri="{BB962C8B-B14F-4D97-AF65-F5344CB8AC3E}">
        <p14:creationId xmlns:p14="http://schemas.microsoft.com/office/powerpoint/2010/main" val="682178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2699-2C60-0F48-93A1-C031FEF75760}"/>
              </a:ext>
            </a:extLst>
          </p:cNvPr>
          <p:cNvSpPr>
            <a:spLocks noGrp="1"/>
          </p:cNvSpPr>
          <p:nvPr>
            <p:ph type="title"/>
          </p:nvPr>
        </p:nvSpPr>
        <p:spPr/>
        <p:txBody>
          <a:bodyPr>
            <a:normAutofit/>
          </a:bodyPr>
          <a:lstStyle/>
          <a:p>
            <a:r>
              <a:rPr lang="en-US" sz="3600" b="1" dirty="0">
                <a:latin typeface="+mn-lt"/>
              </a:rPr>
              <a:t>Two types of Threads</a:t>
            </a:r>
          </a:p>
        </p:txBody>
      </p:sp>
      <p:sp>
        <p:nvSpPr>
          <p:cNvPr id="3" name="Content Placeholder 2">
            <a:extLst>
              <a:ext uri="{FF2B5EF4-FFF2-40B4-BE49-F238E27FC236}">
                <a16:creationId xmlns:a16="http://schemas.microsoft.com/office/drawing/2014/main" id="{F8C2E1D2-4B98-484A-AE77-2094B09E14FA}"/>
              </a:ext>
            </a:extLst>
          </p:cNvPr>
          <p:cNvSpPr>
            <a:spLocks noGrp="1"/>
          </p:cNvSpPr>
          <p:nvPr>
            <p:ph idx="1"/>
          </p:nvPr>
        </p:nvSpPr>
        <p:spPr/>
        <p:txBody>
          <a:bodyPr/>
          <a:lstStyle/>
          <a:p>
            <a:r>
              <a:rPr lang="en-US" dirty="0"/>
              <a:t>User Threads </a:t>
            </a:r>
          </a:p>
          <a:p>
            <a:pPr lvl="1"/>
            <a:r>
              <a:rPr lang="en-US" dirty="0"/>
              <a:t>Application Thread/main thread</a:t>
            </a:r>
          </a:p>
          <a:p>
            <a:pPr lvl="1"/>
            <a:r>
              <a:rPr lang="en-US" dirty="0"/>
              <a:t>new Thread(runnable).start();</a:t>
            </a:r>
          </a:p>
          <a:p>
            <a:r>
              <a:rPr lang="en-US" dirty="0"/>
              <a:t>Daemon Threads</a:t>
            </a:r>
          </a:p>
          <a:p>
            <a:endParaRPr lang="en-US" dirty="0"/>
          </a:p>
        </p:txBody>
      </p:sp>
    </p:spTree>
    <p:extLst>
      <p:ext uri="{BB962C8B-B14F-4D97-AF65-F5344CB8AC3E}">
        <p14:creationId xmlns:p14="http://schemas.microsoft.com/office/powerpoint/2010/main" val="224503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A48-4D14-9748-B115-C8AA41B58068}"/>
              </a:ext>
            </a:extLst>
          </p:cNvPr>
          <p:cNvSpPr>
            <a:spLocks noGrp="1"/>
          </p:cNvSpPr>
          <p:nvPr>
            <p:ph type="title"/>
          </p:nvPr>
        </p:nvSpPr>
        <p:spPr/>
        <p:txBody>
          <a:bodyPr>
            <a:normAutofit/>
          </a:bodyPr>
          <a:lstStyle/>
          <a:p>
            <a:r>
              <a:rPr lang="en-US" sz="3200" b="1" dirty="0"/>
              <a:t>When does java application ends in multithread model</a:t>
            </a:r>
          </a:p>
        </p:txBody>
      </p:sp>
      <p:sp>
        <p:nvSpPr>
          <p:cNvPr id="3" name="Content Placeholder 2">
            <a:extLst>
              <a:ext uri="{FF2B5EF4-FFF2-40B4-BE49-F238E27FC236}">
                <a16:creationId xmlns:a16="http://schemas.microsoft.com/office/drawing/2014/main" id="{A3FE6636-B46E-D940-AD1B-EA77BAF01897}"/>
              </a:ext>
            </a:extLst>
          </p:cNvPr>
          <p:cNvSpPr>
            <a:spLocks noGrp="1"/>
          </p:cNvSpPr>
          <p:nvPr>
            <p:ph idx="1"/>
          </p:nvPr>
        </p:nvSpPr>
        <p:spPr>
          <a:xfrm>
            <a:off x="838200" y="1825625"/>
            <a:ext cx="10515600" cy="896554"/>
          </a:xfrm>
        </p:spPr>
        <p:txBody>
          <a:bodyPr/>
          <a:lstStyle/>
          <a:p>
            <a:r>
              <a:rPr lang="en-US" dirty="0"/>
              <a:t>When all user threads have exited</a:t>
            </a:r>
          </a:p>
        </p:txBody>
      </p:sp>
    </p:spTree>
    <p:extLst>
      <p:ext uri="{BB962C8B-B14F-4D97-AF65-F5344CB8AC3E}">
        <p14:creationId xmlns:p14="http://schemas.microsoft.com/office/powerpoint/2010/main" val="412639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5D51-48A9-9E4B-B14F-09E197A12DEF}"/>
              </a:ext>
            </a:extLst>
          </p:cNvPr>
          <p:cNvSpPr>
            <a:spLocks noGrp="1"/>
          </p:cNvSpPr>
          <p:nvPr>
            <p:ph type="title"/>
          </p:nvPr>
        </p:nvSpPr>
        <p:spPr/>
        <p:txBody>
          <a:bodyPr/>
          <a:lstStyle/>
          <a:p>
            <a:r>
              <a:rPr lang="en-US" b="1" dirty="0"/>
              <a:t>What if you don’t want the application exit to wait for a thread.</a:t>
            </a:r>
          </a:p>
        </p:txBody>
      </p:sp>
      <p:sp>
        <p:nvSpPr>
          <p:cNvPr id="3" name="Content Placeholder 2">
            <a:extLst>
              <a:ext uri="{FF2B5EF4-FFF2-40B4-BE49-F238E27FC236}">
                <a16:creationId xmlns:a16="http://schemas.microsoft.com/office/drawing/2014/main" id="{E1EF35E1-EF0C-2247-AC0B-E54BC581E583}"/>
              </a:ext>
            </a:extLst>
          </p:cNvPr>
          <p:cNvSpPr>
            <a:spLocks noGrp="1"/>
          </p:cNvSpPr>
          <p:nvPr>
            <p:ph idx="1"/>
          </p:nvPr>
        </p:nvSpPr>
        <p:spPr/>
        <p:txBody>
          <a:bodyPr/>
          <a:lstStyle/>
          <a:p>
            <a:r>
              <a:rPr lang="en-US" dirty="0"/>
              <a:t>Daemon Thread</a:t>
            </a:r>
          </a:p>
          <a:p>
            <a:pPr marL="457200" lvl="1" indent="0">
              <a:buNone/>
            </a:pPr>
            <a:r>
              <a:rPr lang="en-US" dirty="0"/>
              <a:t> Thread </a:t>
            </a:r>
            <a:r>
              <a:rPr lang="en-US" dirty="0" err="1"/>
              <a:t>th</a:t>
            </a:r>
            <a:r>
              <a:rPr lang="en-US" dirty="0"/>
              <a:t> = new Thread(runnable)</a:t>
            </a:r>
          </a:p>
          <a:p>
            <a:pPr marL="457200" lvl="1" indent="0">
              <a:buNone/>
            </a:pPr>
            <a:r>
              <a:rPr lang="en-IN" dirty="0"/>
              <a:t>  </a:t>
            </a:r>
            <a:r>
              <a:rPr lang="en-IN" dirty="0" err="1"/>
              <a:t>th.setDaemon</a:t>
            </a:r>
            <a:r>
              <a:rPr lang="en-IN" dirty="0"/>
              <a:t>(</a:t>
            </a:r>
            <a:r>
              <a:rPr lang="en-IN" b="1" dirty="0"/>
              <a:t>true</a:t>
            </a:r>
            <a:r>
              <a:rPr lang="en-IN" dirty="0"/>
              <a:t>);</a:t>
            </a:r>
          </a:p>
          <a:p>
            <a:pPr marL="457200" lvl="1" indent="0">
              <a:buNone/>
            </a:pPr>
            <a:r>
              <a:rPr lang="en-IN" dirty="0"/>
              <a:t>  </a:t>
            </a:r>
            <a:r>
              <a:rPr lang="en-IN" dirty="0" err="1"/>
              <a:t>th.start</a:t>
            </a:r>
            <a:r>
              <a:rPr lang="en-IN" dirty="0"/>
              <a:t>();</a:t>
            </a:r>
          </a:p>
          <a:p>
            <a:pPr lvl="2"/>
            <a:endParaRPr lang="en-US" dirty="0"/>
          </a:p>
        </p:txBody>
      </p:sp>
    </p:spTree>
    <p:extLst>
      <p:ext uri="{BB962C8B-B14F-4D97-AF65-F5344CB8AC3E}">
        <p14:creationId xmlns:p14="http://schemas.microsoft.com/office/powerpoint/2010/main" val="188509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AE4D-3397-024E-AC3D-2F00BB6D192C}"/>
              </a:ext>
            </a:extLst>
          </p:cNvPr>
          <p:cNvSpPr>
            <a:spLocks noGrp="1"/>
          </p:cNvSpPr>
          <p:nvPr>
            <p:ph type="title"/>
          </p:nvPr>
        </p:nvSpPr>
        <p:spPr/>
        <p:txBody>
          <a:bodyPr>
            <a:normAutofit/>
          </a:bodyPr>
          <a:lstStyle/>
          <a:p>
            <a:r>
              <a:rPr lang="en-US" sz="3600" b="1" dirty="0">
                <a:latin typeface="+mn-lt"/>
              </a:rPr>
              <a:t>Thread </a:t>
            </a:r>
            <a:r>
              <a:rPr lang="en-US" sz="3600" b="1" dirty="0" err="1">
                <a:latin typeface="+mn-lt"/>
              </a:rPr>
              <a:t>LifeCycle</a:t>
            </a:r>
            <a:r>
              <a:rPr lang="en-US" sz="3600" b="1" dirty="0">
                <a:latin typeface="+mn-lt"/>
              </a:rPr>
              <a:t> and States</a:t>
            </a:r>
          </a:p>
        </p:txBody>
      </p:sp>
      <p:pic>
        <p:nvPicPr>
          <p:cNvPr id="4" name="Picture 3">
            <a:extLst>
              <a:ext uri="{FF2B5EF4-FFF2-40B4-BE49-F238E27FC236}">
                <a16:creationId xmlns:a16="http://schemas.microsoft.com/office/drawing/2014/main" id="{9B7FC2BD-37F8-0240-95C7-E4F3D6855DBA}"/>
              </a:ext>
            </a:extLst>
          </p:cNvPr>
          <p:cNvPicPr>
            <a:picLocks noChangeAspect="1"/>
          </p:cNvPicPr>
          <p:nvPr/>
        </p:nvPicPr>
        <p:blipFill>
          <a:blip r:embed="rId2"/>
          <a:stretch>
            <a:fillRect/>
          </a:stretch>
        </p:blipFill>
        <p:spPr>
          <a:xfrm>
            <a:off x="734192" y="1883240"/>
            <a:ext cx="2773780" cy="3091519"/>
          </a:xfrm>
          <a:prstGeom prst="rect">
            <a:avLst/>
          </a:prstGeom>
        </p:spPr>
      </p:pic>
      <p:pic>
        <p:nvPicPr>
          <p:cNvPr id="8" name="Picture 7">
            <a:extLst>
              <a:ext uri="{FF2B5EF4-FFF2-40B4-BE49-F238E27FC236}">
                <a16:creationId xmlns:a16="http://schemas.microsoft.com/office/drawing/2014/main" id="{BC4AAFF8-31DA-0E48-B19E-CF3FC27EC2FA}"/>
              </a:ext>
            </a:extLst>
          </p:cNvPr>
          <p:cNvPicPr>
            <a:picLocks noChangeAspect="1"/>
          </p:cNvPicPr>
          <p:nvPr/>
        </p:nvPicPr>
        <p:blipFill>
          <a:blip r:embed="rId3"/>
          <a:stretch>
            <a:fillRect/>
          </a:stretch>
        </p:blipFill>
        <p:spPr>
          <a:xfrm>
            <a:off x="4008804" y="1639396"/>
            <a:ext cx="6860206" cy="4683234"/>
          </a:xfrm>
          <a:prstGeom prst="rect">
            <a:avLst/>
          </a:prstGeom>
        </p:spPr>
      </p:pic>
      <p:sp>
        <p:nvSpPr>
          <p:cNvPr id="9" name="TextBox 8">
            <a:extLst>
              <a:ext uri="{FF2B5EF4-FFF2-40B4-BE49-F238E27FC236}">
                <a16:creationId xmlns:a16="http://schemas.microsoft.com/office/drawing/2014/main" id="{626F5761-D7E0-2E48-9FEC-AD3B3A24A1FE}"/>
              </a:ext>
            </a:extLst>
          </p:cNvPr>
          <p:cNvSpPr txBox="1"/>
          <p:nvPr/>
        </p:nvSpPr>
        <p:spPr>
          <a:xfrm>
            <a:off x="987972" y="6327228"/>
            <a:ext cx="7809187" cy="646331"/>
          </a:xfrm>
          <a:prstGeom prst="rect">
            <a:avLst/>
          </a:prstGeom>
          <a:noFill/>
        </p:spPr>
        <p:txBody>
          <a:bodyPr wrap="square" rtlCol="0">
            <a:spAutoFit/>
          </a:bodyPr>
          <a:lstStyle/>
          <a:p>
            <a:r>
              <a:rPr lang="en-US" dirty="0">
                <a:hlinkClick r:id="rId4"/>
              </a:rPr>
              <a:t>https://docs.oracle.com/javase/8/docs/api/java/lang/Thread.State.html</a:t>
            </a:r>
            <a:endParaRPr lang="en-US" dirty="0"/>
          </a:p>
          <a:p>
            <a:endParaRPr lang="en-US" dirty="0"/>
          </a:p>
        </p:txBody>
      </p:sp>
    </p:spTree>
    <p:extLst>
      <p:ext uri="{BB962C8B-B14F-4D97-AF65-F5344CB8AC3E}">
        <p14:creationId xmlns:p14="http://schemas.microsoft.com/office/powerpoint/2010/main" val="347102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B186-F69D-5940-ADFF-E47DF24D3C26}"/>
              </a:ext>
            </a:extLst>
          </p:cNvPr>
          <p:cNvSpPr>
            <a:spLocks noGrp="1"/>
          </p:cNvSpPr>
          <p:nvPr>
            <p:ph type="title"/>
          </p:nvPr>
        </p:nvSpPr>
        <p:spPr/>
        <p:txBody>
          <a:bodyPr>
            <a:normAutofit/>
          </a:bodyPr>
          <a:lstStyle/>
          <a:p>
            <a:r>
              <a:rPr lang="en-US" sz="3600" b="1" dirty="0">
                <a:latin typeface="+mn-lt"/>
              </a:rPr>
              <a:t>Thread Sleep</a:t>
            </a:r>
          </a:p>
        </p:txBody>
      </p:sp>
      <p:sp>
        <p:nvSpPr>
          <p:cNvPr id="3" name="Content Placeholder 2">
            <a:extLst>
              <a:ext uri="{FF2B5EF4-FFF2-40B4-BE49-F238E27FC236}">
                <a16:creationId xmlns:a16="http://schemas.microsoft.com/office/drawing/2014/main" id="{58A137C6-D6F0-9640-A5B1-9AB1BFA5E795}"/>
              </a:ext>
            </a:extLst>
          </p:cNvPr>
          <p:cNvSpPr>
            <a:spLocks noGrp="1"/>
          </p:cNvSpPr>
          <p:nvPr>
            <p:ph idx="1"/>
          </p:nvPr>
        </p:nvSpPr>
        <p:spPr/>
        <p:txBody>
          <a:bodyPr/>
          <a:lstStyle/>
          <a:p>
            <a:r>
              <a:rPr lang="en-US" dirty="0"/>
              <a:t>pausing or waiting for a thread</a:t>
            </a:r>
          </a:p>
          <a:p>
            <a:r>
              <a:rPr lang="en-US" dirty="0"/>
              <a:t>Static method : </a:t>
            </a:r>
            <a:r>
              <a:rPr lang="en-US" dirty="0" err="1"/>
              <a:t>Thread.sleep</a:t>
            </a:r>
            <a:r>
              <a:rPr lang="en-US" dirty="0"/>
              <a:t>(</a:t>
            </a:r>
            <a:r>
              <a:rPr lang="en-US" dirty="0" err="1"/>
              <a:t>millisecs</a:t>
            </a:r>
            <a:r>
              <a:rPr lang="en-US" dirty="0"/>
              <a:t>)</a:t>
            </a:r>
          </a:p>
        </p:txBody>
      </p:sp>
      <p:sp>
        <p:nvSpPr>
          <p:cNvPr id="5" name="TextBox 4">
            <a:extLst>
              <a:ext uri="{FF2B5EF4-FFF2-40B4-BE49-F238E27FC236}">
                <a16:creationId xmlns:a16="http://schemas.microsoft.com/office/drawing/2014/main" id="{07E88C8C-8A14-474A-B8F6-27367327EE0A}"/>
              </a:ext>
            </a:extLst>
          </p:cNvPr>
          <p:cNvSpPr txBox="1"/>
          <p:nvPr/>
        </p:nvSpPr>
        <p:spPr>
          <a:xfrm>
            <a:off x="472966" y="273269"/>
            <a:ext cx="717376" cy="369332"/>
          </a:xfrm>
          <a:prstGeom prst="rect">
            <a:avLst/>
          </a:prstGeom>
          <a:noFill/>
        </p:spPr>
        <p:txBody>
          <a:bodyPr wrap="none" rtlCol="0">
            <a:spAutoFit/>
          </a:bodyPr>
          <a:lstStyle/>
          <a:p>
            <a:r>
              <a:rPr lang="en-US" dirty="0"/>
              <a:t>Day3:</a:t>
            </a:r>
          </a:p>
        </p:txBody>
      </p:sp>
    </p:spTree>
    <p:extLst>
      <p:ext uri="{BB962C8B-B14F-4D97-AF65-F5344CB8AC3E}">
        <p14:creationId xmlns:p14="http://schemas.microsoft.com/office/powerpoint/2010/main" val="316691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786F-C223-824C-8E2D-D137B6942F37}"/>
              </a:ext>
            </a:extLst>
          </p:cNvPr>
          <p:cNvSpPr>
            <a:spLocks noGrp="1"/>
          </p:cNvSpPr>
          <p:nvPr>
            <p:ph type="title"/>
          </p:nvPr>
        </p:nvSpPr>
        <p:spPr/>
        <p:txBody>
          <a:bodyPr>
            <a:normAutofit/>
          </a:bodyPr>
          <a:lstStyle/>
          <a:p>
            <a:r>
              <a:rPr lang="en-US" sz="3600" b="1" dirty="0">
                <a:latin typeface="+mn-lt"/>
              </a:rPr>
              <a:t>Joining Threads</a:t>
            </a:r>
          </a:p>
        </p:txBody>
      </p:sp>
      <p:sp>
        <p:nvSpPr>
          <p:cNvPr id="3" name="Content Placeholder 2">
            <a:extLst>
              <a:ext uri="{FF2B5EF4-FFF2-40B4-BE49-F238E27FC236}">
                <a16:creationId xmlns:a16="http://schemas.microsoft.com/office/drawing/2014/main" id="{2CCC18ED-591A-2A45-9AE2-853053BFF3CA}"/>
              </a:ext>
            </a:extLst>
          </p:cNvPr>
          <p:cNvSpPr>
            <a:spLocks noGrp="1"/>
          </p:cNvSpPr>
          <p:nvPr>
            <p:ph idx="1"/>
          </p:nvPr>
        </p:nvSpPr>
        <p:spPr/>
        <p:txBody>
          <a:bodyPr/>
          <a:lstStyle/>
          <a:p>
            <a:r>
              <a:rPr lang="en-US" dirty="0"/>
              <a:t>One thread depends on another thread</a:t>
            </a:r>
          </a:p>
          <a:p>
            <a:pPr marL="0" indent="0">
              <a:buNone/>
            </a:pPr>
            <a:r>
              <a:rPr lang="en-US" dirty="0"/>
              <a:t>What if we need to wait</a:t>
            </a:r>
          </a:p>
          <a:p>
            <a:pPr marL="0" indent="0">
              <a:buNone/>
            </a:pPr>
            <a:r>
              <a:rPr lang="en-US" dirty="0"/>
              <a:t>Use case: </a:t>
            </a:r>
            <a:r>
              <a:rPr lang="en-US" sz="2400" b="1" dirty="0"/>
              <a:t>Print a message after the last thread ends</a:t>
            </a:r>
          </a:p>
          <a:p>
            <a:pPr marL="0" indent="0">
              <a:buNone/>
            </a:pPr>
            <a:endParaRPr lang="en-US" sz="2400" b="1" dirty="0"/>
          </a:p>
        </p:txBody>
      </p:sp>
    </p:spTree>
    <p:extLst>
      <p:ext uri="{BB962C8B-B14F-4D97-AF65-F5344CB8AC3E}">
        <p14:creationId xmlns:p14="http://schemas.microsoft.com/office/powerpoint/2010/main" val="329145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129-41AD-2D4E-837E-69FA58B52674}"/>
              </a:ext>
            </a:extLst>
          </p:cNvPr>
          <p:cNvSpPr>
            <a:spLocks noGrp="1"/>
          </p:cNvSpPr>
          <p:nvPr>
            <p:ph type="title"/>
          </p:nvPr>
        </p:nvSpPr>
        <p:spPr/>
        <p:txBody>
          <a:bodyPr>
            <a:normAutofit/>
          </a:bodyPr>
          <a:lstStyle/>
          <a:p>
            <a:r>
              <a:rPr lang="en-US" sz="3600" b="1" dirty="0"/>
              <a:t>Do something after the last thread completes </a:t>
            </a:r>
          </a:p>
        </p:txBody>
      </p:sp>
      <p:pic>
        <p:nvPicPr>
          <p:cNvPr id="4" name="Picture 3">
            <a:extLst>
              <a:ext uri="{FF2B5EF4-FFF2-40B4-BE49-F238E27FC236}">
                <a16:creationId xmlns:a16="http://schemas.microsoft.com/office/drawing/2014/main" id="{C8FF89C2-D4E6-4547-A778-7721F731143F}"/>
              </a:ext>
            </a:extLst>
          </p:cNvPr>
          <p:cNvPicPr>
            <a:picLocks noChangeAspect="1"/>
          </p:cNvPicPr>
          <p:nvPr/>
        </p:nvPicPr>
        <p:blipFill>
          <a:blip r:embed="rId2"/>
          <a:stretch>
            <a:fillRect/>
          </a:stretch>
        </p:blipFill>
        <p:spPr>
          <a:xfrm>
            <a:off x="2102069" y="1770551"/>
            <a:ext cx="7253452" cy="4951690"/>
          </a:xfrm>
          <a:prstGeom prst="rect">
            <a:avLst/>
          </a:prstGeom>
        </p:spPr>
      </p:pic>
    </p:spTree>
    <p:extLst>
      <p:ext uri="{BB962C8B-B14F-4D97-AF65-F5344CB8AC3E}">
        <p14:creationId xmlns:p14="http://schemas.microsoft.com/office/powerpoint/2010/main" val="4267572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6383-BB50-844B-AB31-67640F323ECF}"/>
              </a:ext>
            </a:extLst>
          </p:cNvPr>
          <p:cNvSpPr>
            <a:spLocks noGrp="1"/>
          </p:cNvSpPr>
          <p:nvPr>
            <p:ph type="title"/>
          </p:nvPr>
        </p:nvSpPr>
        <p:spPr/>
        <p:txBody>
          <a:bodyPr>
            <a:normAutofit/>
          </a:bodyPr>
          <a:lstStyle/>
          <a:p>
            <a:r>
              <a:rPr lang="en-US" sz="3600" b="1" dirty="0">
                <a:latin typeface="+mn-lt"/>
              </a:rPr>
              <a:t>Join</a:t>
            </a:r>
          </a:p>
        </p:txBody>
      </p:sp>
      <p:sp>
        <p:nvSpPr>
          <p:cNvPr id="3" name="Content Placeholder 2">
            <a:extLst>
              <a:ext uri="{FF2B5EF4-FFF2-40B4-BE49-F238E27FC236}">
                <a16:creationId xmlns:a16="http://schemas.microsoft.com/office/drawing/2014/main" id="{61554B94-18CD-6240-8EEA-0E2684A07105}"/>
              </a:ext>
            </a:extLst>
          </p:cNvPr>
          <p:cNvSpPr>
            <a:spLocks noGrp="1"/>
          </p:cNvSpPr>
          <p:nvPr>
            <p:ph idx="1"/>
          </p:nvPr>
        </p:nvSpPr>
        <p:spPr>
          <a:xfrm>
            <a:off x="838200" y="1825625"/>
            <a:ext cx="10515600" cy="675837"/>
          </a:xfrm>
        </p:spPr>
        <p:txBody>
          <a:bodyPr/>
          <a:lstStyle/>
          <a:p>
            <a:r>
              <a:rPr lang="en-US" dirty="0"/>
              <a:t>“joins” a certain thread with the currently running thread</a:t>
            </a:r>
          </a:p>
        </p:txBody>
      </p:sp>
      <p:pic>
        <p:nvPicPr>
          <p:cNvPr id="4" name="Picture 3">
            <a:extLst>
              <a:ext uri="{FF2B5EF4-FFF2-40B4-BE49-F238E27FC236}">
                <a16:creationId xmlns:a16="http://schemas.microsoft.com/office/drawing/2014/main" id="{7AB0CE8F-8754-334E-96A3-6C351C40968C}"/>
              </a:ext>
            </a:extLst>
          </p:cNvPr>
          <p:cNvPicPr>
            <a:picLocks noChangeAspect="1"/>
          </p:cNvPicPr>
          <p:nvPr/>
        </p:nvPicPr>
        <p:blipFill>
          <a:blip r:embed="rId2"/>
          <a:stretch>
            <a:fillRect/>
          </a:stretch>
        </p:blipFill>
        <p:spPr>
          <a:xfrm>
            <a:off x="216054" y="2906715"/>
            <a:ext cx="11450430" cy="1696815"/>
          </a:xfrm>
          <a:prstGeom prst="rect">
            <a:avLst/>
          </a:prstGeom>
        </p:spPr>
      </p:pic>
      <p:sp>
        <p:nvSpPr>
          <p:cNvPr id="5" name="TextBox 4">
            <a:extLst>
              <a:ext uri="{FF2B5EF4-FFF2-40B4-BE49-F238E27FC236}">
                <a16:creationId xmlns:a16="http://schemas.microsoft.com/office/drawing/2014/main" id="{FDA21DA1-737F-5B4F-BB7D-B3D23646E9D5}"/>
              </a:ext>
            </a:extLst>
          </p:cNvPr>
          <p:cNvSpPr txBox="1"/>
          <p:nvPr/>
        </p:nvSpPr>
        <p:spPr>
          <a:xfrm>
            <a:off x="3878317" y="5475890"/>
            <a:ext cx="4151586" cy="369332"/>
          </a:xfrm>
          <a:prstGeom prst="rect">
            <a:avLst/>
          </a:prstGeom>
          <a:noFill/>
        </p:spPr>
        <p:txBody>
          <a:bodyPr wrap="square" rtlCol="0">
            <a:spAutoFit/>
          </a:bodyPr>
          <a:lstStyle/>
          <a:p>
            <a:r>
              <a:rPr lang="en-US" dirty="0"/>
              <a:t>Barrier synchronization</a:t>
            </a:r>
          </a:p>
        </p:txBody>
      </p:sp>
    </p:spTree>
    <p:extLst>
      <p:ext uri="{BB962C8B-B14F-4D97-AF65-F5344CB8AC3E}">
        <p14:creationId xmlns:p14="http://schemas.microsoft.com/office/powerpoint/2010/main" val="804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A74F-5B39-6643-8F43-12243C16FD8D}"/>
              </a:ext>
            </a:extLst>
          </p:cNvPr>
          <p:cNvSpPr>
            <a:spLocks noGrp="1"/>
          </p:cNvSpPr>
          <p:nvPr>
            <p:ph type="title"/>
          </p:nvPr>
        </p:nvSpPr>
        <p:spPr/>
        <p:txBody>
          <a:bodyPr/>
          <a:lstStyle/>
          <a:p>
            <a:r>
              <a:rPr lang="en-US" dirty="0"/>
              <a:t>Stop Thread</a:t>
            </a:r>
          </a:p>
        </p:txBody>
      </p:sp>
      <p:sp>
        <p:nvSpPr>
          <p:cNvPr id="3" name="Content Placeholder 2">
            <a:extLst>
              <a:ext uri="{FF2B5EF4-FFF2-40B4-BE49-F238E27FC236}">
                <a16:creationId xmlns:a16="http://schemas.microsoft.com/office/drawing/2014/main" id="{789395A8-FCA5-7245-B47D-48B7FE7C96DF}"/>
              </a:ext>
            </a:extLst>
          </p:cNvPr>
          <p:cNvSpPr>
            <a:spLocks noGrp="1"/>
          </p:cNvSpPr>
          <p:nvPr>
            <p:ph idx="1"/>
          </p:nvPr>
        </p:nvSpPr>
        <p:spPr/>
        <p:txBody>
          <a:bodyPr/>
          <a:lstStyle/>
          <a:p>
            <a:r>
              <a:rPr lang="en-US" dirty="0"/>
              <a:t>Interrupt()</a:t>
            </a:r>
          </a:p>
        </p:txBody>
      </p:sp>
    </p:spTree>
    <p:extLst>
      <p:ext uri="{BB962C8B-B14F-4D97-AF65-F5344CB8AC3E}">
        <p14:creationId xmlns:p14="http://schemas.microsoft.com/office/powerpoint/2010/main" val="176079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DA72-83C0-7C45-9299-1E62888CC27D}"/>
              </a:ext>
            </a:extLst>
          </p:cNvPr>
          <p:cNvSpPr>
            <a:spLocks noGrp="1"/>
          </p:cNvSpPr>
          <p:nvPr>
            <p:ph type="title"/>
          </p:nvPr>
        </p:nvSpPr>
        <p:spPr>
          <a:xfrm>
            <a:off x="838200" y="365126"/>
            <a:ext cx="5867400" cy="580806"/>
          </a:xfrm>
        </p:spPr>
        <p:txBody>
          <a:bodyPr>
            <a:normAutofit fontScale="90000"/>
          </a:bodyPr>
          <a:lstStyle/>
          <a:p>
            <a:r>
              <a:rPr lang="en-US" sz="3600" b="1" dirty="0">
                <a:latin typeface="+mn-lt"/>
              </a:rPr>
              <a:t>Concurrency vs Parallelism</a:t>
            </a:r>
          </a:p>
        </p:txBody>
      </p:sp>
      <p:sp>
        <p:nvSpPr>
          <p:cNvPr id="6" name="TextBox 5">
            <a:extLst>
              <a:ext uri="{FF2B5EF4-FFF2-40B4-BE49-F238E27FC236}">
                <a16:creationId xmlns:a16="http://schemas.microsoft.com/office/drawing/2014/main" id="{EB4F79C2-6D32-BE49-A19C-993E07DC526E}"/>
              </a:ext>
            </a:extLst>
          </p:cNvPr>
          <p:cNvSpPr txBox="1"/>
          <p:nvPr/>
        </p:nvSpPr>
        <p:spPr>
          <a:xfrm>
            <a:off x="4351283" y="1126628"/>
            <a:ext cx="3820533" cy="400110"/>
          </a:xfrm>
          <a:prstGeom prst="rect">
            <a:avLst/>
          </a:prstGeom>
          <a:noFill/>
        </p:spPr>
        <p:txBody>
          <a:bodyPr wrap="none" rtlCol="0">
            <a:spAutoFit/>
          </a:bodyPr>
          <a:lstStyle/>
          <a:p>
            <a:r>
              <a:rPr lang="en-US" sz="2000" dirty="0"/>
              <a:t>Let’s Assume a dual core processor</a:t>
            </a:r>
          </a:p>
        </p:txBody>
      </p:sp>
      <p:pic>
        <p:nvPicPr>
          <p:cNvPr id="7" name="Picture 6">
            <a:extLst>
              <a:ext uri="{FF2B5EF4-FFF2-40B4-BE49-F238E27FC236}">
                <a16:creationId xmlns:a16="http://schemas.microsoft.com/office/drawing/2014/main" id="{59115D13-F9A6-5148-9086-1B2D456D08E1}"/>
              </a:ext>
            </a:extLst>
          </p:cNvPr>
          <p:cNvPicPr>
            <a:picLocks noChangeAspect="1"/>
          </p:cNvPicPr>
          <p:nvPr/>
        </p:nvPicPr>
        <p:blipFill>
          <a:blip r:embed="rId2"/>
          <a:stretch>
            <a:fillRect/>
          </a:stretch>
        </p:blipFill>
        <p:spPr>
          <a:xfrm>
            <a:off x="3888158" y="1962181"/>
            <a:ext cx="4604199" cy="4283278"/>
          </a:xfrm>
          <a:prstGeom prst="rect">
            <a:avLst/>
          </a:prstGeom>
        </p:spPr>
      </p:pic>
    </p:spTree>
    <p:extLst>
      <p:ext uri="{BB962C8B-B14F-4D97-AF65-F5344CB8AC3E}">
        <p14:creationId xmlns:p14="http://schemas.microsoft.com/office/powerpoint/2010/main" val="416794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8F4B88-DB72-2243-9C7B-AF6515BC535E}"/>
              </a:ext>
            </a:extLst>
          </p:cNvPr>
          <p:cNvSpPr txBox="1"/>
          <p:nvPr/>
        </p:nvSpPr>
        <p:spPr>
          <a:xfrm>
            <a:off x="517797" y="443481"/>
            <a:ext cx="3563007" cy="646331"/>
          </a:xfrm>
          <a:prstGeom prst="rect">
            <a:avLst/>
          </a:prstGeom>
          <a:noFill/>
        </p:spPr>
        <p:txBody>
          <a:bodyPr wrap="square" rtlCol="0">
            <a:spAutoFit/>
          </a:bodyPr>
          <a:lstStyle/>
          <a:p>
            <a:r>
              <a:rPr lang="en-US" sz="3200" b="1" dirty="0"/>
              <a:t>What is </a:t>
            </a:r>
            <a:r>
              <a:rPr lang="en-US" sz="3600" b="1" dirty="0"/>
              <a:t>Thread</a:t>
            </a:r>
          </a:p>
        </p:txBody>
      </p:sp>
      <p:sp>
        <p:nvSpPr>
          <p:cNvPr id="6" name="TextBox 5">
            <a:extLst>
              <a:ext uri="{FF2B5EF4-FFF2-40B4-BE49-F238E27FC236}">
                <a16:creationId xmlns:a16="http://schemas.microsoft.com/office/drawing/2014/main" id="{A641AC38-AFF1-864C-BB95-094A07A24401}"/>
              </a:ext>
            </a:extLst>
          </p:cNvPr>
          <p:cNvSpPr txBox="1"/>
          <p:nvPr/>
        </p:nvSpPr>
        <p:spPr>
          <a:xfrm>
            <a:off x="2091001" y="1537439"/>
            <a:ext cx="7279576" cy="2031325"/>
          </a:xfrm>
          <a:prstGeom prst="rect">
            <a:avLst/>
          </a:prstGeom>
          <a:noFill/>
        </p:spPr>
        <p:txBody>
          <a:bodyPr wrap="square" rtlCol="0">
            <a:spAutoFit/>
          </a:bodyPr>
          <a:lstStyle/>
          <a:p>
            <a:pPr marL="285750" indent="-285750">
              <a:buFont typeface="Courier New" panose="02070309020205020404" pitchFamily="49" charset="0"/>
              <a:buChar char="o"/>
            </a:pPr>
            <a:r>
              <a:rPr lang="en-US" dirty="0"/>
              <a:t>Single sequential flow control</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An independent sequential execution of a program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Sequential program instructions that can be executed independently</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Allows the program split into simultaneously tasks</a:t>
            </a:r>
          </a:p>
        </p:txBody>
      </p:sp>
    </p:spTree>
    <p:extLst>
      <p:ext uri="{BB962C8B-B14F-4D97-AF65-F5344CB8AC3E}">
        <p14:creationId xmlns:p14="http://schemas.microsoft.com/office/powerpoint/2010/main" val="127063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0B32-D461-AD4E-805D-4E92C42C2A6E}"/>
              </a:ext>
            </a:extLst>
          </p:cNvPr>
          <p:cNvSpPr>
            <a:spLocks noGrp="1"/>
          </p:cNvSpPr>
          <p:nvPr>
            <p:ph type="title"/>
          </p:nvPr>
        </p:nvSpPr>
        <p:spPr>
          <a:xfrm>
            <a:off x="838199" y="365125"/>
            <a:ext cx="4091153" cy="1325563"/>
          </a:xfrm>
        </p:spPr>
        <p:txBody>
          <a:bodyPr/>
          <a:lstStyle/>
          <a:p>
            <a:r>
              <a:rPr lang="en-US" sz="3600" b="1" dirty="0">
                <a:latin typeface="+mn-lt"/>
              </a:rPr>
              <a:t>Parallelism</a:t>
            </a:r>
            <a:r>
              <a:rPr lang="en-US" dirty="0"/>
              <a:t> </a:t>
            </a:r>
          </a:p>
        </p:txBody>
      </p:sp>
      <p:sp>
        <p:nvSpPr>
          <p:cNvPr id="3" name="Content Placeholder 2">
            <a:extLst>
              <a:ext uri="{FF2B5EF4-FFF2-40B4-BE49-F238E27FC236}">
                <a16:creationId xmlns:a16="http://schemas.microsoft.com/office/drawing/2014/main" id="{6B431DD0-B3CF-D846-BD2B-221D4C5372A5}"/>
              </a:ext>
            </a:extLst>
          </p:cNvPr>
          <p:cNvSpPr>
            <a:spLocks noGrp="1"/>
          </p:cNvSpPr>
          <p:nvPr>
            <p:ph idx="1"/>
          </p:nvPr>
        </p:nvSpPr>
        <p:spPr>
          <a:xfrm>
            <a:off x="659524" y="1690688"/>
            <a:ext cx="5615152" cy="1325563"/>
          </a:xfrm>
        </p:spPr>
        <p:txBody>
          <a:bodyPr>
            <a:normAutofit lnSpcReduction="10000"/>
          </a:bodyPr>
          <a:lstStyle/>
          <a:p>
            <a:r>
              <a:rPr lang="en-US" sz="2400" dirty="0"/>
              <a:t>Two threads running on two cores</a:t>
            </a:r>
          </a:p>
          <a:p>
            <a:r>
              <a:rPr lang="en-US" sz="2400" b="1" dirty="0"/>
              <a:t>Running</a:t>
            </a:r>
            <a:r>
              <a:rPr lang="en-US" sz="2400" dirty="0"/>
              <a:t> many diff tasks at the same time</a:t>
            </a:r>
          </a:p>
          <a:p>
            <a:r>
              <a:rPr lang="en-US" sz="2400" dirty="0"/>
              <a:t>By definition we need multiple cores</a:t>
            </a:r>
          </a:p>
        </p:txBody>
      </p:sp>
      <p:sp>
        <p:nvSpPr>
          <p:cNvPr id="4" name="Title 1">
            <a:extLst>
              <a:ext uri="{FF2B5EF4-FFF2-40B4-BE49-F238E27FC236}">
                <a16:creationId xmlns:a16="http://schemas.microsoft.com/office/drawing/2014/main" id="{ABAA82BB-44B4-BA45-89B4-E750FC753D1D}"/>
              </a:ext>
            </a:extLst>
          </p:cNvPr>
          <p:cNvSpPr txBox="1">
            <a:spLocks/>
          </p:cNvSpPr>
          <p:nvPr/>
        </p:nvSpPr>
        <p:spPr>
          <a:xfrm>
            <a:off x="6568969" y="365125"/>
            <a:ext cx="4091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Concurrency</a:t>
            </a:r>
            <a:r>
              <a:rPr lang="en-US" dirty="0"/>
              <a:t> </a:t>
            </a:r>
          </a:p>
        </p:txBody>
      </p:sp>
      <p:sp>
        <p:nvSpPr>
          <p:cNvPr id="5" name="Content Placeholder 2">
            <a:extLst>
              <a:ext uri="{FF2B5EF4-FFF2-40B4-BE49-F238E27FC236}">
                <a16:creationId xmlns:a16="http://schemas.microsoft.com/office/drawing/2014/main" id="{B67AE6FB-2CAC-B14E-998E-132F04017A7B}"/>
              </a:ext>
            </a:extLst>
          </p:cNvPr>
          <p:cNvSpPr txBox="1">
            <a:spLocks/>
          </p:cNvSpPr>
          <p:nvPr/>
        </p:nvSpPr>
        <p:spPr>
          <a:xfrm>
            <a:off x="6390294" y="1690688"/>
            <a:ext cx="5801706"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Ten threads running on two cores</a:t>
            </a:r>
          </a:p>
          <a:p>
            <a:r>
              <a:rPr lang="en-US" sz="2400" dirty="0"/>
              <a:t>Multiple tasks are </a:t>
            </a:r>
            <a:r>
              <a:rPr lang="en-US" sz="2400" b="1" dirty="0"/>
              <a:t>in progress</a:t>
            </a:r>
            <a:r>
              <a:rPr lang="en-US" sz="2400" dirty="0"/>
              <a:t> at same time</a:t>
            </a:r>
          </a:p>
          <a:p>
            <a:r>
              <a:rPr lang="en-US" sz="2400" dirty="0"/>
              <a:t>Can be done with single/multi core CPUs</a:t>
            </a:r>
          </a:p>
        </p:txBody>
      </p:sp>
      <p:pic>
        <p:nvPicPr>
          <p:cNvPr id="1026" name="Picture 2" descr="700 Atm Queue Stock Photos, Pictures &amp;amp; Royalty-Free Images - iStock">
            <a:extLst>
              <a:ext uri="{FF2B5EF4-FFF2-40B4-BE49-F238E27FC236}">
                <a16:creationId xmlns:a16="http://schemas.microsoft.com/office/drawing/2014/main" id="{B512FD19-DEDB-1443-B265-360A0AF4E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139" y="3692985"/>
            <a:ext cx="4699438" cy="2964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7FC728-C4EA-8849-BEC8-8AC5CA827C11}"/>
              </a:ext>
            </a:extLst>
          </p:cNvPr>
          <p:cNvPicPr>
            <a:picLocks noChangeAspect="1"/>
          </p:cNvPicPr>
          <p:nvPr/>
        </p:nvPicPr>
        <p:blipFill>
          <a:blip r:embed="rId3"/>
          <a:stretch>
            <a:fillRect/>
          </a:stretch>
        </p:blipFill>
        <p:spPr>
          <a:xfrm>
            <a:off x="7861738" y="5465379"/>
            <a:ext cx="914400" cy="1110114"/>
          </a:xfrm>
          <a:prstGeom prst="rect">
            <a:avLst/>
          </a:prstGeom>
        </p:spPr>
      </p:pic>
    </p:spTree>
    <p:extLst>
      <p:ext uri="{BB962C8B-B14F-4D97-AF65-F5344CB8AC3E}">
        <p14:creationId xmlns:p14="http://schemas.microsoft.com/office/powerpoint/2010/main" val="336490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7483-3D65-564A-AA9B-284BA2893D26}"/>
              </a:ext>
            </a:extLst>
          </p:cNvPr>
          <p:cNvSpPr>
            <a:spLocks noGrp="1"/>
          </p:cNvSpPr>
          <p:nvPr>
            <p:ph type="title"/>
          </p:nvPr>
        </p:nvSpPr>
        <p:spPr>
          <a:xfrm>
            <a:off x="606972" y="291553"/>
            <a:ext cx="2367455" cy="599693"/>
          </a:xfrm>
        </p:spPr>
        <p:txBody>
          <a:bodyPr>
            <a:normAutofit/>
          </a:bodyPr>
          <a:lstStyle/>
          <a:p>
            <a:r>
              <a:rPr lang="en-US" sz="3600" b="1" dirty="0">
                <a:latin typeface="+mn-lt"/>
              </a:rPr>
              <a:t>Scheduler</a:t>
            </a:r>
          </a:p>
        </p:txBody>
      </p:sp>
      <p:pic>
        <p:nvPicPr>
          <p:cNvPr id="4" name="Picture 3">
            <a:extLst>
              <a:ext uri="{FF2B5EF4-FFF2-40B4-BE49-F238E27FC236}">
                <a16:creationId xmlns:a16="http://schemas.microsoft.com/office/drawing/2014/main" id="{262A6DB5-201B-3547-A123-18A8FFF4E510}"/>
              </a:ext>
            </a:extLst>
          </p:cNvPr>
          <p:cNvPicPr>
            <a:picLocks noChangeAspect="1"/>
          </p:cNvPicPr>
          <p:nvPr/>
        </p:nvPicPr>
        <p:blipFill>
          <a:blip r:embed="rId2"/>
          <a:stretch>
            <a:fillRect/>
          </a:stretch>
        </p:blipFill>
        <p:spPr>
          <a:xfrm>
            <a:off x="1918938" y="2363953"/>
            <a:ext cx="5611867" cy="4202494"/>
          </a:xfrm>
          <a:prstGeom prst="rect">
            <a:avLst/>
          </a:prstGeom>
        </p:spPr>
      </p:pic>
      <p:sp>
        <p:nvSpPr>
          <p:cNvPr id="6" name="TextBox 5">
            <a:extLst>
              <a:ext uri="{FF2B5EF4-FFF2-40B4-BE49-F238E27FC236}">
                <a16:creationId xmlns:a16="http://schemas.microsoft.com/office/drawing/2014/main" id="{77DF3C26-D624-E645-909A-F94483BFE0CD}"/>
              </a:ext>
            </a:extLst>
          </p:cNvPr>
          <p:cNvSpPr txBox="1"/>
          <p:nvPr/>
        </p:nvSpPr>
        <p:spPr>
          <a:xfrm>
            <a:off x="1418896" y="1198179"/>
            <a:ext cx="8135007"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Operation system process</a:t>
            </a:r>
          </a:p>
          <a:p>
            <a:pPr marL="285750" indent="-285750">
              <a:buFont typeface="Courier New" panose="02070309020205020404" pitchFamily="49" charset="0"/>
              <a:buChar char="o"/>
            </a:pPr>
            <a:r>
              <a:rPr lang="en-US" sz="2000" dirty="0"/>
              <a:t>Responsible for scheduling a thread to an available processor core</a:t>
            </a:r>
          </a:p>
        </p:txBody>
      </p:sp>
    </p:spTree>
    <p:extLst>
      <p:ext uri="{BB962C8B-B14F-4D97-AF65-F5344CB8AC3E}">
        <p14:creationId xmlns:p14="http://schemas.microsoft.com/office/powerpoint/2010/main" val="3675187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71DC-F7B2-E84B-BDCC-99EEA81C8125}"/>
              </a:ext>
            </a:extLst>
          </p:cNvPr>
          <p:cNvSpPr>
            <a:spLocks noGrp="1"/>
          </p:cNvSpPr>
          <p:nvPr>
            <p:ph type="title"/>
          </p:nvPr>
        </p:nvSpPr>
        <p:spPr>
          <a:xfrm>
            <a:off x="3561693" y="2372602"/>
            <a:ext cx="5068614" cy="402130"/>
          </a:xfrm>
        </p:spPr>
        <p:txBody>
          <a:bodyPr>
            <a:normAutofit fontScale="90000"/>
          </a:bodyPr>
          <a:lstStyle/>
          <a:p>
            <a:r>
              <a:rPr lang="en-US" sz="3600" b="1" dirty="0">
                <a:latin typeface="+mn-lt"/>
              </a:rPr>
              <a:t>Need of Synchronization</a:t>
            </a:r>
          </a:p>
        </p:txBody>
      </p:sp>
    </p:spTree>
    <p:extLst>
      <p:ext uri="{BB962C8B-B14F-4D97-AF65-F5344CB8AC3E}">
        <p14:creationId xmlns:p14="http://schemas.microsoft.com/office/powerpoint/2010/main" val="3019702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1FB7-5682-4D45-B88E-67A535FA2CD4}"/>
              </a:ext>
            </a:extLst>
          </p:cNvPr>
          <p:cNvSpPr>
            <a:spLocks noGrp="1"/>
          </p:cNvSpPr>
          <p:nvPr>
            <p:ph type="title"/>
          </p:nvPr>
        </p:nvSpPr>
        <p:spPr>
          <a:xfrm>
            <a:off x="943303" y="341367"/>
            <a:ext cx="5919952" cy="801523"/>
          </a:xfrm>
        </p:spPr>
        <p:txBody>
          <a:bodyPr>
            <a:normAutofit/>
          </a:bodyPr>
          <a:lstStyle/>
          <a:p>
            <a:r>
              <a:rPr lang="en-US" sz="3600" b="1" dirty="0">
                <a:latin typeface="+mn-lt"/>
              </a:rPr>
              <a:t>Processor Cores with cache</a:t>
            </a:r>
          </a:p>
        </p:txBody>
      </p:sp>
      <p:pic>
        <p:nvPicPr>
          <p:cNvPr id="4" name="Picture 3">
            <a:extLst>
              <a:ext uri="{FF2B5EF4-FFF2-40B4-BE49-F238E27FC236}">
                <a16:creationId xmlns:a16="http://schemas.microsoft.com/office/drawing/2014/main" id="{3A0E7B9B-076F-E84D-A2E8-1A26CE6319C8}"/>
              </a:ext>
            </a:extLst>
          </p:cNvPr>
          <p:cNvPicPr>
            <a:picLocks noChangeAspect="1"/>
          </p:cNvPicPr>
          <p:nvPr/>
        </p:nvPicPr>
        <p:blipFill>
          <a:blip r:embed="rId2"/>
          <a:stretch>
            <a:fillRect/>
          </a:stretch>
        </p:blipFill>
        <p:spPr>
          <a:xfrm>
            <a:off x="943303" y="1221244"/>
            <a:ext cx="5556469" cy="4674192"/>
          </a:xfrm>
          <a:prstGeom prst="rect">
            <a:avLst/>
          </a:prstGeom>
        </p:spPr>
      </p:pic>
      <p:sp>
        <p:nvSpPr>
          <p:cNvPr id="5" name="TextBox 4">
            <a:extLst>
              <a:ext uri="{FF2B5EF4-FFF2-40B4-BE49-F238E27FC236}">
                <a16:creationId xmlns:a16="http://schemas.microsoft.com/office/drawing/2014/main" id="{0BE22A82-709C-5149-8698-C4517C27DAC3}"/>
              </a:ext>
            </a:extLst>
          </p:cNvPr>
          <p:cNvSpPr txBox="1"/>
          <p:nvPr/>
        </p:nvSpPr>
        <p:spPr>
          <a:xfrm>
            <a:off x="6211614" y="5461786"/>
            <a:ext cx="5633545" cy="1200329"/>
          </a:xfrm>
          <a:prstGeom prst="rect">
            <a:avLst/>
          </a:prstGeom>
          <a:noFill/>
        </p:spPr>
        <p:txBody>
          <a:bodyPr wrap="square" rtlCol="0">
            <a:spAutoFit/>
          </a:bodyPr>
          <a:lstStyle/>
          <a:p>
            <a:pPr marL="342900" indent="-342900">
              <a:buAutoNum type="arabicPeriod"/>
            </a:pPr>
            <a:r>
              <a:rPr lang="en-US" dirty="0"/>
              <a:t>Threads don’t shared data – No problem</a:t>
            </a:r>
          </a:p>
          <a:p>
            <a:pPr marL="342900" indent="-342900">
              <a:buAutoNum type="arabicPeriod"/>
            </a:pPr>
            <a:r>
              <a:rPr lang="en-US" dirty="0"/>
              <a:t>Threads share constant data – No problem</a:t>
            </a:r>
          </a:p>
          <a:p>
            <a:pPr marL="342900" indent="-342900">
              <a:buAutoNum type="arabicPeriod"/>
            </a:pPr>
            <a:r>
              <a:rPr lang="en-US" dirty="0"/>
              <a:t>Threads read and write to same data – Its is a problem </a:t>
            </a:r>
          </a:p>
          <a:p>
            <a:pPr marL="342900" indent="-342900">
              <a:buAutoNum type="arabicPeriod"/>
            </a:pPr>
            <a:endParaRPr lang="en-US" dirty="0"/>
          </a:p>
        </p:txBody>
      </p:sp>
    </p:spTree>
    <p:extLst>
      <p:ext uri="{BB962C8B-B14F-4D97-AF65-F5344CB8AC3E}">
        <p14:creationId xmlns:p14="http://schemas.microsoft.com/office/powerpoint/2010/main" val="2242252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5398-093B-5B43-B2BA-AA461104AA8A}"/>
              </a:ext>
            </a:extLst>
          </p:cNvPr>
          <p:cNvSpPr>
            <a:spLocks noGrp="1"/>
          </p:cNvSpPr>
          <p:nvPr>
            <p:ph type="title"/>
          </p:nvPr>
        </p:nvSpPr>
        <p:spPr/>
        <p:txBody>
          <a:bodyPr>
            <a:normAutofit/>
          </a:bodyPr>
          <a:lstStyle/>
          <a:p>
            <a:r>
              <a:rPr lang="en-US" sz="3600" b="1" dirty="0">
                <a:latin typeface="+mn-lt"/>
              </a:rPr>
              <a:t>Two Race Condition Patterns</a:t>
            </a:r>
          </a:p>
        </p:txBody>
      </p:sp>
      <p:sp>
        <p:nvSpPr>
          <p:cNvPr id="5" name="TextBox 4">
            <a:extLst>
              <a:ext uri="{FF2B5EF4-FFF2-40B4-BE49-F238E27FC236}">
                <a16:creationId xmlns:a16="http://schemas.microsoft.com/office/drawing/2014/main" id="{559FE33E-D880-074D-A247-CA7017BE4B5E}"/>
              </a:ext>
            </a:extLst>
          </p:cNvPr>
          <p:cNvSpPr txBox="1"/>
          <p:nvPr/>
        </p:nvSpPr>
        <p:spPr>
          <a:xfrm>
            <a:off x="1061545" y="2081048"/>
            <a:ext cx="1209627" cy="369332"/>
          </a:xfrm>
          <a:prstGeom prst="rect">
            <a:avLst/>
          </a:prstGeom>
          <a:noFill/>
        </p:spPr>
        <p:txBody>
          <a:bodyPr wrap="none" rtlCol="0">
            <a:spAutoFit/>
          </a:bodyPr>
          <a:lstStyle/>
          <a:p>
            <a:r>
              <a:rPr lang="en-US" dirty="0"/>
              <a:t>Example 1:</a:t>
            </a:r>
          </a:p>
        </p:txBody>
      </p:sp>
      <p:pic>
        <p:nvPicPr>
          <p:cNvPr id="6" name="Picture 5">
            <a:extLst>
              <a:ext uri="{FF2B5EF4-FFF2-40B4-BE49-F238E27FC236}">
                <a16:creationId xmlns:a16="http://schemas.microsoft.com/office/drawing/2014/main" id="{4F2305E9-D38C-614C-84C0-2CF5F3BE1170}"/>
              </a:ext>
            </a:extLst>
          </p:cNvPr>
          <p:cNvPicPr>
            <a:picLocks noChangeAspect="1"/>
          </p:cNvPicPr>
          <p:nvPr/>
        </p:nvPicPr>
        <p:blipFill>
          <a:blip r:embed="rId2"/>
          <a:stretch>
            <a:fillRect/>
          </a:stretch>
        </p:blipFill>
        <p:spPr>
          <a:xfrm>
            <a:off x="838200" y="2669796"/>
            <a:ext cx="10515600" cy="2231508"/>
          </a:xfrm>
          <a:prstGeom prst="rect">
            <a:avLst/>
          </a:prstGeom>
        </p:spPr>
      </p:pic>
    </p:spTree>
    <p:extLst>
      <p:ext uri="{BB962C8B-B14F-4D97-AF65-F5344CB8AC3E}">
        <p14:creationId xmlns:p14="http://schemas.microsoft.com/office/powerpoint/2010/main" val="4220589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BF84E-2C33-284E-8407-520EE798F14E}"/>
              </a:ext>
            </a:extLst>
          </p:cNvPr>
          <p:cNvPicPr>
            <a:picLocks noChangeAspect="1"/>
          </p:cNvPicPr>
          <p:nvPr/>
        </p:nvPicPr>
        <p:blipFill>
          <a:blip r:embed="rId2"/>
          <a:stretch>
            <a:fillRect/>
          </a:stretch>
        </p:blipFill>
        <p:spPr>
          <a:xfrm>
            <a:off x="2841844" y="1077797"/>
            <a:ext cx="6508312" cy="5105570"/>
          </a:xfrm>
          <a:prstGeom prst="rect">
            <a:avLst/>
          </a:prstGeom>
        </p:spPr>
      </p:pic>
      <p:sp>
        <p:nvSpPr>
          <p:cNvPr id="6" name="TextBox 5">
            <a:extLst>
              <a:ext uri="{FF2B5EF4-FFF2-40B4-BE49-F238E27FC236}">
                <a16:creationId xmlns:a16="http://schemas.microsoft.com/office/drawing/2014/main" id="{1E8CD087-93F8-754C-BE51-F9F38CA9DBEF}"/>
              </a:ext>
            </a:extLst>
          </p:cNvPr>
          <p:cNvSpPr txBox="1"/>
          <p:nvPr/>
        </p:nvSpPr>
        <p:spPr>
          <a:xfrm>
            <a:off x="525517" y="6294227"/>
            <a:ext cx="2511973" cy="369332"/>
          </a:xfrm>
          <a:prstGeom prst="rect">
            <a:avLst/>
          </a:prstGeom>
          <a:noFill/>
        </p:spPr>
        <p:txBody>
          <a:bodyPr wrap="square" rtlCol="0">
            <a:spAutoFit/>
          </a:bodyPr>
          <a:lstStyle/>
          <a:p>
            <a:r>
              <a:rPr lang="en-US" b="1" dirty="0"/>
              <a:t>Check-then-act pattern</a:t>
            </a:r>
            <a:endParaRPr lang="en-US" dirty="0"/>
          </a:p>
        </p:txBody>
      </p:sp>
    </p:spTree>
    <p:extLst>
      <p:ext uri="{BB962C8B-B14F-4D97-AF65-F5344CB8AC3E}">
        <p14:creationId xmlns:p14="http://schemas.microsoft.com/office/powerpoint/2010/main" val="770247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9262A-F7A7-3744-A94A-D74F59F67181}"/>
              </a:ext>
            </a:extLst>
          </p:cNvPr>
          <p:cNvPicPr>
            <a:picLocks noChangeAspect="1"/>
          </p:cNvPicPr>
          <p:nvPr/>
        </p:nvPicPr>
        <p:blipFill>
          <a:blip r:embed="rId2"/>
          <a:stretch>
            <a:fillRect/>
          </a:stretch>
        </p:blipFill>
        <p:spPr>
          <a:xfrm>
            <a:off x="241738" y="2640721"/>
            <a:ext cx="11351172" cy="1931279"/>
          </a:xfrm>
          <a:prstGeom prst="rect">
            <a:avLst/>
          </a:prstGeom>
        </p:spPr>
      </p:pic>
      <p:sp>
        <p:nvSpPr>
          <p:cNvPr id="5" name="TextBox 4">
            <a:extLst>
              <a:ext uri="{FF2B5EF4-FFF2-40B4-BE49-F238E27FC236}">
                <a16:creationId xmlns:a16="http://schemas.microsoft.com/office/drawing/2014/main" id="{B4CC294D-A1A8-3043-8A71-BE458170ABAD}"/>
              </a:ext>
            </a:extLst>
          </p:cNvPr>
          <p:cNvSpPr txBox="1"/>
          <p:nvPr/>
        </p:nvSpPr>
        <p:spPr>
          <a:xfrm>
            <a:off x="851338" y="2017986"/>
            <a:ext cx="1209627" cy="369332"/>
          </a:xfrm>
          <a:prstGeom prst="rect">
            <a:avLst/>
          </a:prstGeom>
          <a:noFill/>
        </p:spPr>
        <p:txBody>
          <a:bodyPr wrap="none" rtlCol="0">
            <a:spAutoFit/>
          </a:bodyPr>
          <a:lstStyle/>
          <a:p>
            <a:r>
              <a:rPr lang="en-US" dirty="0"/>
              <a:t>Example 2:</a:t>
            </a:r>
          </a:p>
        </p:txBody>
      </p:sp>
    </p:spTree>
    <p:extLst>
      <p:ext uri="{BB962C8B-B14F-4D97-AF65-F5344CB8AC3E}">
        <p14:creationId xmlns:p14="http://schemas.microsoft.com/office/powerpoint/2010/main" val="426921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1AB16-8DA1-5C48-946E-235C94DB3F10}"/>
              </a:ext>
            </a:extLst>
          </p:cNvPr>
          <p:cNvPicPr>
            <a:picLocks noChangeAspect="1"/>
          </p:cNvPicPr>
          <p:nvPr/>
        </p:nvPicPr>
        <p:blipFill>
          <a:blip r:embed="rId2"/>
          <a:stretch>
            <a:fillRect/>
          </a:stretch>
        </p:blipFill>
        <p:spPr>
          <a:xfrm>
            <a:off x="1409700" y="1993900"/>
            <a:ext cx="8217776" cy="2516555"/>
          </a:xfrm>
          <a:prstGeom prst="rect">
            <a:avLst/>
          </a:prstGeom>
        </p:spPr>
      </p:pic>
    </p:spTree>
    <p:extLst>
      <p:ext uri="{BB962C8B-B14F-4D97-AF65-F5344CB8AC3E}">
        <p14:creationId xmlns:p14="http://schemas.microsoft.com/office/powerpoint/2010/main" val="322583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5C16D-2436-0D4C-8EF6-7D1F8F7A1248}"/>
              </a:ext>
            </a:extLst>
          </p:cNvPr>
          <p:cNvPicPr>
            <a:picLocks noChangeAspect="1"/>
          </p:cNvPicPr>
          <p:nvPr/>
        </p:nvPicPr>
        <p:blipFill>
          <a:blip r:embed="rId2"/>
          <a:stretch>
            <a:fillRect/>
          </a:stretch>
        </p:blipFill>
        <p:spPr>
          <a:xfrm>
            <a:off x="1954923" y="667032"/>
            <a:ext cx="7674741" cy="4714484"/>
          </a:xfrm>
          <a:prstGeom prst="rect">
            <a:avLst/>
          </a:prstGeom>
        </p:spPr>
      </p:pic>
      <p:sp>
        <p:nvSpPr>
          <p:cNvPr id="5" name="TextBox 4">
            <a:extLst>
              <a:ext uri="{FF2B5EF4-FFF2-40B4-BE49-F238E27FC236}">
                <a16:creationId xmlns:a16="http://schemas.microsoft.com/office/drawing/2014/main" id="{B00A7CC2-5A34-A24E-A8E5-5F81CFAAA682}"/>
              </a:ext>
            </a:extLst>
          </p:cNvPr>
          <p:cNvSpPr txBox="1"/>
          <p:nvPr/>
        </p:nvSpPr>
        <p:spPr>
          <a:xfrm>
            <a:off x="672662" y="6421821"/>
            <a:ext cx="4183117" cy="369332"/>
          </a:xfrm>
          <a:prstGeom prst="rect">
            <a:avLst/>
          </a:prstGeom>
          <a:noFill/>
        </p:spPr>
        <p:txBody>
          <a:bodyPr wrap="square" rtlCol="0">
            <a:spAutoFit/>
          </a:bodyPr>
          <a:lstStyle/>
          <a:p>
            <a:r>
              <a:rPr lang="en-US" b="1" dirty="0"/>
              <a:t>Read-modify-write</a:t>
            </a:r>
          </a:p>
        </p:txBody>
      </p:sp>
    </p:spTree>
    <p:extLst>
      <p:ext uri="{BB962C8B-B14F-4D97-AF65-F5344CB8AC3E}">
        <p14:creationId xmlns:p14="http://schemas.microsoft.com/office/powerpoint/2010/main" val="385068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BDD5-A8DF-6D4B-9FA6-9AF92ECC97EB}"/>
              </a:ext>
            </a:extLst>
          </p:cNvPr>
          <p:cNvSpPr>
            <a:spLocks noGrp="1"/>
          </p:cNvSpPr>
          <p:nvPr>
            <p:ph type="title"/>
          </p:nvPr>
        </p:nvSpPr>
        <p:spPr>
          <a:xfrm>
            <a:off x="2021927" y="2193925"/>
            <a:ext cx="8148145" cy="1325563"/>
          </a:xfrm>
        </p:spPr>
        <p:txBody>
          <a:bodyPr>
            <a:normAutofit/>
          </a:bodyPr>
          <a:lstStyle/>
          <a:p>
            <a:r>
              <a:rPr lang="en-US" sz="3600" b="1" dirty="0">
                <a:latin typeface="+mn-lt"/>
              </a:rPr>
              <a:t>How do we solve Race conditions?</a:t>
            </a:r>
          </a:p>
        </p:txBody>
      </p:sp>
    </p:spTree>
    <p:extLst>
      <p:ext uri="{BB962C8B-B14F-4D97-AF65-F5344CB8AC3E}">
        <p14:creationId xmlns:p14="http://schemas.microsoft.com/office/powerpoint/2010/main" val="35291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1065-BFB9-7C4A-9000-A3234E9B32C6}"/>
              </a:ext>
            </a:extLst>
          </p:cNvPr>
          <p:cNvSpPr>
            <a:spLocks noGrp="1"/>
          </p:cNvSpPr>
          <p:nvPr>
            <p:ph type="title"/>
          </p:nvPr>
        </p:nvSpPr>
        <p:spPr>
          <a:xfrm>
            <a:off x="93076" y="241091"/>
            <a:ext cx="7593701" cy="862507"/>
          </a:xfrm>
        </p:spPr>
        <p:txBody>
          <a:bodyPr>
            <a:normAutofit/>
          </a:bodyPr>
          <a:lstStyle/>
          <a:p>
            <a:r>
              <a:rPr lang="en-US" sz="3600" b="1" dirty="0">
                <a:latin typeface="+mn-lt"/>
              </a:rPr>
              <a:t>Let's understand with an example</a:t>
            </a:r>
          </a:p>
        </p:txBody>
      </p:sp>
      <p:sp>
        <p:nvSpPr>
          <p:cNvPr id="3" name="Content Placeholder 2">
            <a:extLst>
              <a:ext uri="{FF2B5EF4-FFF2-40B4-BE49-F238E27FC236}">
                <a16:creationId xmlns:a16="http://schemas.microsoft.com/office/drawing/2014/main" id="{B54C987D-EAB2-794C-8069-D7D339F617B5}"/>
              </a:ext>
            </a:extLst>
          </p:cNvPr>
          <p:cNvSpPr>
            <a:spLocks noGrp="1"/>
          </p:cNvSpPr>
          <p:nvPr>
            <p:ph idx="1"/>
          </p:nvPr>
        </p:nvSpPr>
        <p:spPr>
          <a:xfrm>
            <a:off x="93076" y="1825624"/>
            <a:ext cx="5870754" cy="2819204"/>
          </a:xfrm>
        </p:spPr>
        <p:txBody>
          <a:bodyPr/>
          <a:lstStyle/>
          <a:p>
            <a:pPr marL="0" indent="0">
              <a:buNone/>
            </a:pPr>
            <a:r>
              <a:rPr lang="en-US" sz="2000" b="1" dirty="0"/>
              <a:t>I want to </a:t>
            </a:r>
            <a:r>
              <a:rPr lang="en-US" sz="2400" b="1" dirty="0"/>
              <a:t>Building A Wall</a:t>
            </a:r>
          </a:p>
          <a:p>
            <a:pPr marL="0" indent="0">
              <a:buNone/>
            </a:pPr>
            <a:r>
              <a:rPr lang="en-US" sz="2000"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(Keep repeat)</a:t>
            </a:r>
          </a:p>
          <a:p>
            <a:pPr marL="0" indent="0">
              <a:buNone/>
            </a:pPr>
            <a:endParaRPr lang="en-US" dirty="0"/>
          </a:p>
        </p:txBody>
      </p:sp>
      <p:pic>
        <p:nvPicPr>
          <p:cNvPr id="1028" name="Picture 4" descr="How to build a wall - DIY Tips">
            <a:extLst>
              <a:ext uri="{FF2B5EF4-FFF2-40B4-BE49-F238E27FC236}">
                <a16:creationId xmlns:a16="http://schemas.microsoft.com/office/drawing/2014/main" id="{67A03C20-4D76-EF46-BEC7-8A77C4007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548" y="1551611"/>
            <a:ext cx="4648277" cy="309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39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4E65-37C7-D44B-89E8-DC6DF315B376}"/>
              </a:ext>
            </a:extLst>
          </p:cNvPr>
          <p:cNvSpPr>
            <a:spLocks noGrp="1"/>
          </p:cNvSpPr>
          <p:nvPr>
            <p:ph type="title"/>
          </p:nvPr>
        </p:nvSpPr>
        <p:spPr/>
        <p:txBody>
          <a:bodyPr>
            <a:normAutofit/>
          </a:bodyPr>
          <a:lstStyle/>
          <a:p>
            <a:r>
              <a:rPr lang="en-US" sz="3600" b="1" dirty="0">
                <a:latin typeface="+mn-lt"/>
              </a:rPr>
              <a:t>Solving Race conditions</a:t>
            </a:r>
          </a:p>
        </p:txBody>
      </p:sp>
      <p:sp>
        <p:nvSpPr>
          <p:cNvPr id="4" name="TextBox 3">
            <a:extLst>
              <a:ext uri="{FF2B5EF4-FFF2-40B4-BE49-F238E27FC236}">
                <a16:creationId xmlns:a16="http://schemas.microsoft.com/office/drawing/2014/main" id="{86AE8DD4-D19D-C144-A786-3C8E7944FD95}"/>
              </a:ext>
            </a:extLst>
          </p:cNvPr>
          <p:cNvSpPr txBox="1"/>
          <p:nvPr/>
        </p:nvSpPr>
        <p:spPr>
          <a:xfrm>
            <a:off x="998483" y="2091559"/>
            <a:ext cx="6968358" cy="1015663"/>
          </a:xfrm>
          <a:prstGeom prst="rect">
            <a:avLst/>
          </a:prstGeom>
          <a:noFill/>
        </p:spPr>
        <p:txBody>
          <a:bodyPr wrap="square" rtlCol="0">
            <a:spAutoFit/>
          </a:bodyPr>
          <a:lstStyle/>
          <a:p>
            <a:r>
              <a:rPr lang="en-US" sz="2000" dirty="0"/>
              <a:t>Sol1: Make sure only one thread can “pick up” a data element</a:t>
            </a:r>
          </a:p>
          <a:p>
            <a:r>
              <a:rPr lang="en-US" sz="2000" dirty="0"/>
              <a:t>Lock and key model</a:t>
            </a:r>
          </a:p>
          <a:p>
            <a:endParaRPr lang="en-US" sz="2000" dirty="0"/>
          </a:p>
        </p:txBody>
      </p:sp>
      <p:pic>
        <p:nvPicPr>
          <p:cNvPr id="1026" name="Picture 2" descr="How Hackers Use Hotel Key Cards to Break Into Rooms">
            <a:extLst>
              <a:ext uri="{FF2B5EF4-FFF2-40B4-BE49-F238E27FC236}">
                <a16:creationId xmlns:a16="http://schemas.microsoft.com/office/drawing/2014/main" id="{7F4F71D7-0476-2344-8C36-7E3AFF08C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282" y="2893172"/>
            <a:ext cx="4555358" cy="3424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B7883D-BAB0-A94E-93BC-8C6482FC20D2}"/>
              </a:ext>
            </a:extLst>
          </p:cNvPr>
          <p:cNvSpPr txBox="1"/>
          <p:nvPr/>
        </p:nvSpPr>
        <p:spPr>
          <a:xfrm>
            <a:off x="6474374" y="6325537"/>
            <a:ext cx="3247696" cy="369332"/>
          </a:xfrm>
          <a:prstGeom prst="rect">
            <a:avLst/>
          </a:prstGeom>
          <a:noFill/>
        </p:spPr>
        <p:txBody>
          <a:bodyPr wrap="square" rtlCol="0">
            <a:spAutoFit/>
          </a:bodyPr>
          <a:lstStyle/>
          <a:p>
            <a:r>
              <a:rPr lang="en-US" b="1" dirty="0"/>
              <a:t>Coordinating the access</a:t>
            </a:r>
          </a:p>
        </p:txBody>
      </p:sp>
    </p:spTree>
    <p:extLst>
      <p:ext uri="{BB962C8B-B14F-4D97-AF65-F5344CB8AC3E}">
        <p14:creationId xmlns:p14="http://schemas.microsoft.com/office/powerpoint/2010/main" val="3697969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1892-D291-164A-90B5-6AB265504BE7}"/>
              </a:ext>
            </a:extLst>
          </p:cNvPr>
          <p:cNvSpPr>
            <a:spLocks noGrp="1"/>
          </p:cNvSpPr>
          <p:nvPr>
            <p:ph type="title"/>
          </p:nvPr>
        </p:nvSpPr>
        <p:spPr/>
        <p:txBody>
          <a:bodyPr/>
          <a:lstStyle/>
          <a:p>
            <a:r>
              <a:rPr lang="en-US" dirty="0"/>
              <a:t>Synchronization</a:t>
            </a:r>
          </a:p>
        </p:txBody>
      </p:sp>
      <p:sp>
        <p:nvSpPr>
          <p:cNvPr id="3" name="Content Placeholder 2">
            <a:extLst>
              <a:ext uri="{FF2B5EF4-FFF2-40B4-BE49-F238E27FC236}">
                <a16:creationId xmlns:a16="http://schemas.microsoft.com/office/drawing/2014/main" id="{C5E69FD4-BC54-2D41-B01B-F318D40C04D8}"/>
              </a:ext>
            </a:extLst>
          </p:cNvPr>
          <p:cNvSpPr>
            <a:spLocks noGrp="1"/>
          </p:cNvSpPr>
          <p:nvPr>
            <p:ph idx="1"/>
          </p:nvPr>
        </p:nvSpPr>
        <p:spPr>
          <a:xfrm>
            <a:off x="838200" y="1825625"/>
            <a:ext cx="10515600" cy="1603375"/>
          </a:xfrm>
        </p:spPr>
        <p:txBody>
          <a:bodyPr/>
          <a:lstStyle/>
          <a:p>
            <a:r>
              <a:rPr lang="en-US" dirty="0"/>
              <a:t>Make sure two threads don’t simultaneously access a critical element</a:t>
            </a:r>
          </a:p>
          <a:p>
            <a:r>
              <a:rPr lang="en-US" dirty="0"/>
              <a:t>Control data not code</a:t>
            </a:r>
          </a:p>
          <a:p>
            <a:r>
              <a:rPr lang="en-US" dirty="0"/>
              <a:t>JVM feature</a:t>
            </a:r>
          </a:p>
          <a:p>
            <a:pPr marL="0" indent="0">
              <a:buNone/>
            </a:pPr>
            <a:endParaRPr lang="en-US" dirty="0"/>
          </a:p>
        </p:txBody>
      </p:sp>
      <p:sp>
        <p:nvSpPr>
          <p:cNvPr id="5" name="TextBox 4">
            <a:extLst>
              <a:ext uri="{FF2B5EF4-FFF2-40B4-BE49-F238E27FC236}">
                <a16:creationId xmlns:a16="http://schemas.microsoft.com/office/drawing/2014/main" id="{8715EC33-1379-854C-9643-3442D28C74D8}"/>
              </a:ext>
            </a:extLst>
          </p:cNvPr>
          <p:cNvSpPr txBox="1"/>
          <p:nvPr/>
        </p:nvSpPr>
        <p:spPr>
          <a:xfrm>
            <a:off x="838200" y="3353730"/>
            <a:ext cx="9490841" cy="3416320"/>
          </a:xfrm>
          <a:prstGeom prst="rect">
            <a:avLst/>
          </a:prstGeom>
          <a:noFill/>
        </p:spPr>
        <p:txBody>
          <a:bodyPr wrap="square" rtlCol="0">
            <a:spAutoFit/>
          </a:bodyPr>
          <a:lstStyle/>
          <a:p>
            <a:r>
              <a:rPr lang="en-US" b="1" dirty="0"/>
              <a:t>Real time Examples: </a:t>
            </a:r>
          </a:p>
          <a:p>
            <a:pPr marL="342900" indent="-342900">
              <a:buAutoNum type="arabicPeriod"/>
            </a:pPr>
            <a:r>
              <a:rPr lang="en-IN" dirty="0"/>
              <a:t>One professor is taking a lecture. Another professor cannot enter and teach at the exact same time. He/she has to wait to teach till the first professor leaves the Classroom. After first professor leaves the class, the second professor can enter and teach the subject and leave after a specific period of time. The lectures are synchronised one after another and for a specific period of time</a:t>
            </a:r>
          </a:p>
          <a:p>
            <a:pPr marL="342900" indent="-342900">
              <a:buAutoNum type="arabicPeriod"/>
            </a:pPr>
            <a:r>
              <a:rPr lang="en-IN" dirty="0"/>
              <a:t>Consider a Joint bank account has two account holders namely X and Y .                               Assume 1000rs the balance the account, if both X and Y try to withdraw 1000rs there’s state where neither X nor Y can withdraw money . Hence there’s lock applied on the bank account when a the first person transaction is carried out. When X withdraws money Y should wait until the transaction is done.</a:t>
            </a:r>
          </a:p>
          <a:p>
            <a:pPr marL="342900" indent="-342900">
              <a:buAutoNum type="arabicPeriod"/>
            </a:pPr>
            <a:endParaRPr lang="en-US" dirty="0"/>
          </a:p>
        </p:txBody>
      </p:sp>
    </p:spTree>
    <p:extLst>
      <p:ext uri="{BB962C8B-B14F-4D97-AF65-F5344CB8AC3E}">
        <p14:creationId xmlns:p14="http://schemas.microsoft.com/office/powerpoint/2010/main" val="2981891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52256-F7A8-7F43-9DE7-F5B6F6086BB0}"/>
              </a:ext>
            </a:extLst>
          </p:cNvPr>
          <p:cNvPicPr>
            <a:picLocks noChangeAspect="1"/>
          </p:cNvPicPr>
          <p:nvPr/>
        </p:nvPicPr>
        <p:blipFill>
          <a:blip r:embed="rId2"/>
          <a:stretch>
            <a:fillRect/>
          </a:stretch>
        </p:blipFill>
        <p:spPr>
          <a:xfrm>
            <a:off x="3339661" y="1387366"/>
            <a:ext cx="5140872" cy="3427248"/>
          </a:xfrm>
          <a:prstGeom prst="rect">
            <a:avLst/>
          </a:prstGeom>
        </p:spPr>
      </p:pic>
    </p:spTree>
    <p:extLst>
      <p:ext uri="{BB962C8B-B14F-4D97-AF65-F5344CB8AC3E}">
        <p14:creationId xmlns:p14="http://schemas.microsoft.com/office/powerpoint/2010/main" val="1001492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8F3DC-E2C8-0044-996E-21A21FDFD403}"/>
              </a:ext>
            </a:extLst>
          </p:cNvPr>
          <p:cNvSpPr txBox="1"/>
          <p:nvPr/>
        </p:nvSpPr>
        <p:spPr>
          <a:xfrm>
            <a:off x="331773" y="194209"/>
            <a:ext cx="1019597" cy="369332"/>
          </a:xfrm>
          <a:prstGeom prst="rect">
            <a:avLst/>
          </a:prstGeom>
          <a:noFill/>
        </p:spPr>
        <p:txBody>
          <a:bodyPr wrap="square" rtlCol="0">
            <a:spAutoFit/>
          </a:bodyPr>
          <a:lstStyle/>
          <a:p>
            <a:r>
              <a:rPr lang="en-US" dirty="0"/>
              <a:t>Day4:</a:t>
            </a:r>
          </a:p>
        </p:txBody>
      </p:sp>
      <p:sp>
        <p:nvSpPr>
          <p:cNvPr id="5" name="TextBox 4">
            <a:extLst>
              <a:ext uri="{FF2B5EF4-FFF2-40B4-BE49-F238E27FC236}">
                <a16:creationId xmlns:a16="http://schemas.microsoft.com/office/drawing/2014/main" id="{37F61193-9EC1-824C-BBC9-74DACF16516A}"/>
              </a:ext>
            </a:extLst>
          </p:cNvPr>
          <p:cNvSpPr txBox="1"/>
          <p:nvPr/>
        </p:nvSpPr>
        <p:spPr>
          <a:xfrm>
            <a:off x="2411427" y="712100"/>
            <a:ext cx="6910598" cy="646331"/>
          </a:xfrm>
          <a:prstGeom prst="rect">
            <a:avLst/>
          </a:prstGeom>
          <a:noFill/>
        </p:spPr>
        <p:txBody>
          <a:bodyPr wrap="square" rtlCol="0">
            <a:spAutoFit/>
          </a:bodyPr>
          <a:lstStyle/>
          <a:p>
            <a:r>
              <a:rPr lang="en-US" sz="3600" b="1" dirty="0"/>
              <a:t>What synchronization achieves</a:t>
            </a:r>
          </a:p>
        </p:txBody>
      </p:sp>
      <p:sp>
        <p:nvSpPr>
          <p:cNvPr id="6" name="TextBox 5">
            <a:extLst>
              <a:ext uri="{FF2B5EF4-FFF2-40B4-BE49-F238E27FC236}">
                <a16:creationId xmlns:a16="http://schemas.microsoft.com/office/drawing/2014/main" id="{5D6B5E38-5E03-C84B-81D1-57D593BEE51D}"/>
              </a:ext>
            </a:extLst>
          </p:cNvPr>
          <p:cNvSpPr txBox="1"/>
          <p:nvPr/>
        </p:nvSpPr>
        <p:spPr>
          <a:xfrm>
            <a:off x="2168664" y="1731696"/>
            <a:ext cx="7460857"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t>Mutual exclusion (Mutex)</a:t>
            </a:r>
          </a:p>
          <a:p>
            <a:pPr marL="285750" indent="-285750">
              <a:buFont typeface="Courier New" panose="02070309020205020404" pitchFamily="49" charset="0"/>
              <a:buChar char="o"/>
            </a:pPr>
            <a:r>
              <a:rPr lang="en-US" dirty="0"/>
              <a:t>Visibility – </a:t>
            </a:r>
          </a:p>
          <a:p>
            <a:pPr marL="742950" lvl="1" indent="-285750">
              <a:buFont typeface="Courier New" panose="02070309020205020404" pitchFamily="49" charset="0"/>
              <a:buChar char="o"/>
            </a:pPr>
            <a:r>
              <a:rPr lang="en-US" dirty="0"/>
              <a:t>Value is read from memory before block execution</a:t>
            </a:r>
          </a:p>
          <a:p>
            <a:pPr marL="742950" lvl="1" indent="-285750">
              <a:buFont typeface="Courier New" panose="02070309020205020404" pitchFamily="49" charset="0"/>
              <a:buChar char="o"/>
            </a:pPr>
            <a:r>
              <a:rPr lang="en-US" dirty="0"/>
              <a:t>Value is written to memory after execution completes</a:t>
            </a:r>
          </a:p>
        </p:txBody>
      </p:sp>
    </p:spTree>
    <p:extLst>
      <p:ext uri="{BB962C8B-B14F-4D97-AF65-F5344CB8AC3E}">
        <p14:creationId xmlns:p14="http://schemas.microsoft.com/office/powerpoint/2010/main" val="226321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1175-B344-6949-B4F3-31C90A1DC939}"/>
              </a:ext>
            </a:extLst>
          </p:cNvPr>
          <p:cNvSpPr>
            <a:spLocks noGrp="1"/>
          </p:cNvSpPr>
          <p:nvPr>
            <p:ph type="title"/>
          </p:nvPr>
        </p:nvSpPr>
        <p:spPr>
          <a:xfrm>
            <a:off x="3735149" y="227560"/>
            <a:ext cx="4033205" cy="1325563"/>
          </a:xfrm>
        </p:spPr>
        <p:txBody>
          <a:bodyPr>
            <a:normAutofit/>
          </a:bodyPr>
          <a:lstStyle/>
          <a:p>
            <a:r>
              <a:rPr lang="en-US" sz="3600" b="1" dirty="0">
                <a:latin typeface="+mn-lt"/>
              </a:rPr>
              <a:t>Structured lock</a:t>
            </a:r>
          </a:p>
        </p:txBody>
      </p:sp>
      <p:sp>
        <p:nvSpPr>
          <p:cNvPr id="3" name="Content Placeholder 2">
            <a:extLst>
              <a:ext uri="{FF2B5EF4-FFF2-40B4-BE49-F238E27FC236}">
                <a16:creationId xmlns:a16="http://schemas.microsoft.com/office/drawing/2014/main" id="{2988F474-4460-7E4F-9D46-968888148F72}"/>
              </a:ext>
            </a:extLst>
          </p:cNvPr>
          <p:cNvSpPr>
            <a:spLocks noGrp="1"/>
          </p:cNvSpPr>
          <p:nvPr>
            <p:ph idx="1"/>
          </p:nvPr>
        </p:nvSpPr>
        <p:spPr/>
        <p:txBody>
          <a:bodyPr>
            <a:normAutofit/>
          </a:bodyPr>
          <a:lstStyle/>
          <a:p>
            <a:r>
              <a:rPr lang="en-US" sz="2400" dirty="0"/>
              <a:t>Synchronization block or synchronized method is referred as structured lock</a:t>
            </a:r>
          </a:p>
          <a:p>
            <a:r>
              <a:rPr lang="en-US" sz="2400" dirty="0"/>
              <a:t>Block structure using synchronized.</a:t>
            </a:r>
          </a:p>
          <a:p>
            <a:r>
              <a:rPr lang="en-US" sz="2400" dirty="0"/>
              <a:t>Acquiring and releasing lock are implicit – JVM will take care </a:t>
            </a:r>
          </a:p>
          <a:p>
            <a:pPr marL="0" indent="0">
              <a:buNone/>
            </a:pPr>
            <a:r>
              <a:rPr lang="en-US" sz="2400" dirty="0"/>
              <a:t> Benefits: </a:t>
            </a:r>
          </a:p>
          <a:p>
            <a:pPr marL="0" indent="0">
              <a:buNone/>
            </a:pPr>
            <a:r>
              <a:rPr lang="en-US" sz="2400" dirty="0"/>
              <a:t>	Exception causing control to exit: lock will auto release </a:t>
            </a:r>
          </a:p>
          <a:p>
            <a:endParaRPr lang="en-US" sz="2400" dirty="0"/>
          </a:p>
        </p:txBody>
      </p:sp>
    </p:spTree>
    <p:extLst>
      <p:ext uri="{BB962C8B-B14F-4D97-AF65-F5344CB8AC3E}">
        <p14:creationId xmlns:p14="http://schemas.microsoft.com/office/powerpoint/2010/main" val="12141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88F474-4460-7E4F-9D46-968888148F72}"/>
              </a:ext>
            </a:extLst>
          </p:cNvPr>
          <p:cNvSpPr>
            <a:spLocks noGrp="1"/>
          </p:cNvSpPr>
          <p:nvPr>
            <p:ph idx="1"/>
          </p:nvPr>
        </p:nvSpPr>
        <p:spPr>
          <a:xfrm>
            <a:off x="660175" y="943593"/>
            <a:ext cx="10515600" cy="4351338"/>
          </a:xfrm>
        </p:spPr>
        <p:txBody>
          <a:bodyPr/>
          <a:lstStyle/>
          <a:p>
            <a:r>
              <a:rPr lang="en-US" dirty="0"/>
              <a:t>How to handle concurrency issues?</a:t>
            </a:r>
          </a:p>
          <a:p>
            <a:pPr lvl="1">
              <a:buFont typeface="Courier New" panose="02070309020205020404" pitchFamily="49" charset="0"/>
              <a:buChar char="o"/>
            </a:pPr>
            <a:r>
              <a:rPr lang="en-US" dirty="0"/>
              <a:t> Don’t have </a:t>
            </a:r>
            <a:r>
              <a:rPr lang="en-US" b="1" dirty="0"/>
              <a:t>shared data</a:t>
            </a:r>
          </a:p>
          <a:p>
            <a:pPr lvl="1">
              <a:buFont typeface="Courier New" panose="02070309020205020404" pitchFamily="49" charset="0"/>
              <a:buChar char="o"/>
            </a:pPr>
            <a:r>
              <a:rPr lang="en-US" dirty="0"/>
              <a:t> Share only </a:t>
            </a:r>
            <a:r>
              <a:rPr lang="en-US" b="1" dirty="0"/>
              <a:t>immutable</a:t>
            </a:r>
            <a:r>
              <a:rPr lang="en-US" dirty="0"/>
              <a:t> values</a:t>
            </a:r>
          </a:p>
          <a:p>
            <a:pPr lvl="1">
              <a:buFont typeface="Courier New" panose="02070309020205020404" pitchFamily="49" charset="0"/>
              <a:buChar char="o"/>
            </a:pPr>
            <a:r>
              <a:rPr lang="en-US" dirty="0"/>
              <a:t> Use </a:t>
            </a:r>
            <a:r>
              <a:rPr lang="en-US" b="1" dirty="0"/>
              <a:t>Synchronization</a:t>
            </a:r>
          </a:p>
          <a:p>
            <a:pPr marL="457200" lvl="1" indent="0">
              <a:buNone/>
            </a:pPr>
            <a:endParaRPr lang="en-US" b="1" dirty="0"/>
          </a:p>
          <a:p>
            <a:pPr marL="457200" lvl="1" indent="0">
              <a:buNone/>
            </a:pPr>
            <a:r>
              <a:rPr lang="en-US" b="1" dirty="0"/>
              <a:t>If we do either one of three above options, then code is thread safe.</a:t>
            </a:r>
            <a:endParaRPr lang="en-US" dirty="0"/>
          </a:p>
          <a:p>
            <a:pPr lvl="1">
              <a:buFont typeface="Wingdings" pitchFamily="2" charset="2"/>
              <a:buChar char="§"/>
            </a:pPr>
            <a:endParaRPr lang="en-US" dirty="0"/>
          </a:p>
          <a:p>
            <a:pPr marL="0" indent="0">
              <a:buNone/>
            </a:pPr>
            <a:endParaRPr lang="en-US" dirty="0"/>
          </a:p>
        </p:txBody>
      </p:sp>
    </p:spTree>
    <p:extLst>
      <p:ext uri="{BB962C8B-B14F-4D97-AF65-F5344CB8AC3E}">
        <p14:creationId xmlns:p14="http://schemas.microsoft.com/office/powerpoint/2010/main" val="2029829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ECFD-3D36-3541-902F-FE2B5B6C454D}"/>
              </a:ext>
            </a:extLst>
          </p:cNvPr>
          <p:cNvSpPr>
            <a:spLocks noGrp="1"/>
          </p:cNvSpPr>
          <p:nvPr>
            <p:ph type="title"/>
          </p:nvPr>
        </p:nvSpPr>
        <p:spPr>
          <a:xfrm>
            <a:off x="494168" y="172015"/>
            <a:ext cx="3697586" cy="866823"/>
          </a:xfrm>
        </p:spPr>
        <p:txBody>
          <a:bodyPr>
            <a:normAutofit/>
          </a:bodyPr>
          <a:lstStyle/>
          <a:p>
            <a:r>
              <a:rPr lang="en-US" sz="3600" b="1" dirty="0">
                <a:latin typeface="+mn-lt"/>
              </a:rPr>
              <a:t>Liveness</a:t>
            </a:r>
          </a:p>
        </p:txBody>
      </p:sp>
      <p:sp>
        <p:nvSpPr>
          <p:cNvPr id="3" name="Content Placeholder 2">
            <a:extLst>
              <a:ext uri="{FF2B5EF4-FFF2-40B4-BE49-F238E27FC236}">
                <a16:creationId xmlns:a16="http://schemas.microsoft.com/office/drawing/2014/main" id="{4906F823-7C56-C040-9DFD-D2A6403427C4}"/>
              </a:ext>
            </a:extLst>
          </p:cNvPr>
          <p:cNvSpPr>
            <a:spLocks noGrp="1"/>
          </p:cNvSpPr>
          <p:nvPr>
            <p:ph idx="1"/>
          </p:nvPr>
        </p:nvSpPr>
        <p:spPr>
          <a:xfrm>
            <a:off x="666184" y="1110402"/>
            <a:ext cx="10515600" cy="419634"/>
          </a:xfrm>
        </p:spPr>
        <p:txBody>
          <a:bodyPr>
            <a:normAutofit lnSpcReduction="10000"/>
          </a:bodyPr>
          <a:lstStyle/>
          <a:p>
            <a:r>
              <a:rPr lang="en-US" sz="2400" b="1" dirty="0"/>
              <a:t>Deadlocks, </a:t>
            </a:r>
            <a:r>
              <a:rPr lang="en-US" sz="2400" b="1" dirty="0" err="1"/>
              <a:t>livelocks</a:t>
            </a:r>
            <a:r>
              <a:rPr lang="en-US" sz="2400" b="1" dirty="0"/>
              <a:t> and </a:t>
            </a:r>
            <a:r>
              <a:rPr lang="en-US" sz="2400" b="1" dirty="0" err="1"/>
              <a:t>startvation</a:t>
            </a:r>
            <a:endParaRPr lang="en-US" sz="2400" b="1" dirty="0"/>
          </a:p>
          <a:p>
            <a:endParaRPr lang="en-US" sz="2400" b="1" dirty="0"/>
          </a:p>
        </p:txBody>
      </p:sp>
      <p:pic>
        <p:nvPicPr>
          <p:cNvPr id="4" name="Picture 3">
            <a:extLst>
              <a:ext uri="{FF2B5EF4-FFF2-40B4-BE49-F238E27FC236}">
                <a16:creationId xmlns:a16="http://schemas.microsoft.com/office/drawing/2014/main" id="{F9AA5C26-26F7-DE45-8BFA-1A5C6F2D9E61}"/>
              </a:ext>
            </a:extLst>
          </p:cNvPr>
          <p:cNvPicPr>
            <a:picLocks noChangeAspect="1"/>
          </p:cNvPicPr>
          <p:nvPr/>
        </p:nvPicPr>
        <p:blipFill>
          <a:blip r:embed="rId2"/>
          <a:stretch>
            <a:fillRect/>
          </a:stretch>
        </p:blipFill>
        <p:spPr>
          <a:xfrm>
            <a:off x="1544370" y="2586303"/>
            <a:ext cx="3795288" cy="2427779"/>
          </a:xfrm>
          <a:prstGeom prst="rect">
            <a:avLst/>
          </a:prstGeom>
        </p:spPr>
      </p:pic>
      <p:pic>
        <p:nvPicPr>
          <p:cNvPr id="5" name="Picture 4">
            <a:extLst>
              <a:ext uri="{FF2B5EF4-FFF2-40B4-BE49-F238E27FC236}">
                <a16:creationId xmlns:a16="http://schemas.microsoft.com/office/drawing/2014/main" id="{41E110A7-17DC-9E43-80B0-7373305BFA48}"/>
              </a:ext>
            </a:extLst>
          </p:cNvPr>
          <p:cNvPicPr>
            <a:picLocks noChangeAspect="1"/>
          </p:cNvPicPr>
          <p:nvPr/>
        </p:nvPicPr>
        <p:blipFill>
          <a:blip r:embed="rId3"/>
          <a:stretch>
            <a:fillRect/>
          </a:stretch>
        </p:blipFill>
        <p:spPr>
          <a:xfrm>
            <a:off x="6141267" y="2586303"/>
            <a:ext cx="4000500" cy="2559050"/>
          </a:xfrm>
          <a:prstGeom prst="rect">
            <a:avLst/>
          </a:prstGeom>
        </p:spPr>
      </p:pic>
      <p:sp>
        <p:nvSpPr>
          <p:cNvPr id="6" name="TextBox 5">
            <a:extLst>
              <a:ext uri="{FF2B5EF4-FFF2-40B4-BE49-F238E27FC236}">
                <a16:creationId xmlns:a16="http://schemas.microsoft.com/office/drawing/2014/main" id="{EE65147A-E3EC-B546-B91B-2C67ABA023E0}"/>
              </a:ext>
            </a:extLst>
          </p:cNvPr>
          <p:cNvSpPr txBox="1"/>
          <p:nvPr/>
        </p:nvSpPr>
        <p:spPr>
          <a:xfrm>
            <a:off x="1287904" y="2630963"/>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EB21FB63-0FEF-924E-AAD4-4E3399FEC581}"/>
              </a:ext>
            </a:extLst>
          </p:cNvPr>
          <p:cNvSpPr txBox="1"/>
          <p:nvPr/>
        </p:nvSpPr>
        <p:spPr>
          <a:xfrm>
            <a:off x="5990424" y="2676231"/>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944300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273B-265B-C043-BF81-1BE3FAA509D1}"/>
              </a:ext>
            </a:extLst>
          </p:cNvPr>
          <p:cNvSpPr>
            <a:spLocks noGrp="1"/>
          </p:cNvSpPr>
          <p:nvPr>
            <p:ph type="title"/>
          </p:nvPr>
        </p:nvSpPr>
        <p:spPr/>
        <p:txBody>
          <a:bodyPr>
            <a:normAutofit/>
          </a:bodyPr>
          <a:lstStyle/>
          <a:p>
            <a:r>
              <a:rPr lang="en-US" sz="3600" b="1" dirty="0">
                <a:latin typeface="+mn-lt"/>
              </a:rPr>
              <a:t>What causes liveness issues ?</a:t>
            </a:r>
          </a:p>
        </p:txBody>
      </p:sp>
      <p:sp>
        <p:nvSpPr>
          <p:cNvPr id="3" name="Content Placeholder 2">
            <a:extLst>
              <a:ext uri="{FF2B5EF4-FFF2-40B4-BE49-F238E27FC236}">
                <a16:creationId xmlns:a16="http://schemas.microsoft.com/office/drawing/2014/main" id="{37A981F6-A51F-E640-A5FC-572863380CA1}"/>
              </a:ext>
            </a:extLst>
          </p:cNvPr>
          <p:cNvSpPr>
            <a:spLocks noGrp="1"/>
          </p:cNvSpPr>
          <p:nvPr>
            <p:ph idx="1"/>
          </p:nvPr>
        </p:nvSpPr>
        <p:spPr/>
        <p:txBody>
          <a:bodyPr/>
          <a:lstStyle/>
          <a:p>
            <a:r>
              <a:rPr lang="en-US" dirty="0"/>
              <a:t>The infinite loop – without concurrency</a:t>
            </a:r>
          </a:p>
          <a:p>
            <a:r>
              <a:rPr lang="en-US" dirty="0"/>
              <a:t>Deadlock, </a:t>
            </a:r>
            <a:r>
              <a:rPr lang="en-US" dirty="0" err="1"/>
              <a:t>Livelock</a:t>
            </a:r>
            <a:r>
              <a:rPr lang="en-US" dirty="0"/>
              <a:t> and Starvation – with concurrency</a:t>
            </a:r>
          </a:p>
          <a:p>
            <a:endParaRPr lang="en-US" dirty="0"/>
          </a:p>
        </p:txBody>
      </p:sp>
    </p:spTree>
    <p:extLst>
      <p:ext uri="{BB962C8B-B14F-4D97-AF65-F5344CB8AC3E}">
        <p14:creationId xmlns:p14="http://schemas.microsoft.com/office/powerpoint/2010/main" val="535612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807B6E-159F-EB47-8C48-EE43BDED5553}"/>
              </a:ext>
            </a:extLst>
          </p:cNvPr>
          <p:cNvPicPr>
            <a:picLocks noChangeAspect="1"/>
          </p:cNvPicPr>
          <p:nvPr/>
        </p:nvPicPr>
        <p:blipFill>
          <a:blip r:embed="rId2"/>
          <a:stretch>
            <a:fillRect/>
          </a:stretch>
        </p:blipFill>
        <p:spPr>
          <a:xfrm>
            <a:off x="386910" y="705093"/>
            <a:ext cx="5865507" cy="2164846"/>
          </a:xfrm>
          <a:prstGeom prst="rect">
            <a:avLst/>
          </a:prstGeom>
        </p:spPr>
      </p:pic>
      <p:pic>
        <p:nvPicPr>
          <p:cNvPr id="6" name="Picture 5">
            <a:extLst>
              <a:ext uri="{FF2B5EF4-FFF2-40B4-BE49-F238E27FC236}">
                <a16:creationId xmlns:a16="http://schemas.microsoft.com/office/drawing/2014/main" id="{185919B1-4A62-3347-BFB6-354CC1FC8460}"/>
              </a:ext>
            </a:extLst>
          </p:cNvPr>
          <p:cNvPicPr>
            <a:picLocks noChangeAspect="1"/>
          </p:cNvPicPr>
          <p:nvPr/>
        </p:nvPicPr>
        <p:blipFill>
          <a:blip r:embed="rId3"/>
          <a:stretch>
            <a:fillRect/>
          </a:stretch>
        </p:blipFill>
        <p:spPr>
          <a:xfrm>
            <a:off x="6176054" y="551400"/>
            <a:ext cx="5003549" cy="2545239"/>
          </a:xfrm>
          <a:prstGeom prst="rect">
            <a:avLst/>
          </a:prstGeom>
        </p:spPr>
      </p:pic>
      <p:pic>
        <p:nvPicPr>
          <p:cNvPr id="1026" name="Picture 2" descr="Livelock: What is, Example, Difference with Deadlock">
            <a:extLst>
              <a:ext uri="{FF2B5EF4-FFF2-40B4-BE49-F238E27FC236}">
                <a16:creationId xmlns:a16="http://schemas.microsoft.com/office/drawing/2014/main" id="{5D81A898-5B78-4749-BD98-01306F856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334" y="3522579"/>
            <a:ext cx="7670800" cy="1917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51F3CE-DB00-C842-B8CC-3757C61CA771}"/>
              </a:ext>
            </a:extLst>
          </p:cNvPr>
          <p:cNvSpPr txBox="1"/>
          <p:nvPr/>
        </p:nvSpPr>
        <p:spPr>
          <a:xfrm>
            <a:off x="742384" y="6292158"/>
            <a:ext cx="6292159" cy="400110"/>
          </a:xfrm>
          <a:prstGeom prst="rect">
            <a:avLst/>
          </a:prstGeom>
          <a:noFill/>
        </p:spPr>
        <p:txBody>
          <a:bodyPr wrap="square" rtlCol="0">
            <a:spAutoFit/>
          </a:bodyPr>
          <a:lstStyle/>
          <a:p>
            <a:r>
              <a:rPr lang="en-US" sz="2000" b="1" dirty="0"/>
              <a:t>Result: </a:t>
            </a:r>
            <a:r>
              <a:rPr lang="en-US" b="1" dirty="0"/>
              <a:t>Potentially threads are waiting forever </a:t>
            </a:r>
          </a:p>
        </p:txBody>
      </p:sp>
      <p:sp>
        <p:nvSpPr>
          <p:cNvPr id="8" name="TextBox 7">
            <a:extLst>
              <a:ext uri="{FF2B5EF4-FFF2-40B4-BE49-F238E27FC236}">
                <a16:creationId xmlns:a16="http://schemas.microsoft.com/office/drawing/2014/main" id="{3ABB7D6F-D6C4-E940-9066-0613EC15EACD}"/>
              </a:ext>
            </a:extLst>
          </p:cNvPr>
          <p:cNvSpPr txBox="1"/>
          <p:nvPr/>
        </p:nvSpPr>
        <p:spPr>
          <a:xfrm>
            <a:off x="11150825" y="736375"/>
            <a:ext cx="1088760" cy="923330"/>
          </a:xfrm>
          <a:prstGeom prst="rect">
            <a:avLst/>
          </a:prstGeom>
          <a:noFill/>
        </p:spPr>
        <p:txBody>
          <a:bodyPr wrap="none" rtlCol="0">
            <a:spAutoFit/>
          </a:bodyPr>
          <a:lstStyle/>
          <a:p>
            <a:r>
              <a:rPr lang="en-US" dirty="0"/>
              <a:t>T1  - Obj1</a:t>
            </a:r>
            <a:br>
              <a:rPr lang="en-US" dirty="0"/>
            </a:br>
            <a:br>
              <a:rPr lang="en-US" dirty="0"/>
            </a:br>
            <a:r>
              <a:rPr lang="en-US" dirty="0"/>
              <a:t>Obj2?</a:t>
            </a:r>
          </a:p>
        </p:txBody>
      </p:sp>
      <p:sp>
        <p:nvSpPr>
          <p:cNvPr id="10" name="TextBox 9">
            <a:extLst>
              <a:ext uri="{FF2B5EF4-FFF2-40B4-BE49-F238E27FC236}">
                <a16:creationId xmlns:a16="http://schemas.microsoft.com/office/drawing/2014/main" id="{DDE0128E-5FEC-EC47-B7D9-A88A5715E1AF}"/>
              </a:ext>
            </a:extLst>
          </p:cNvPr>
          <p:cNvSpPr txBox="1"/>
          <p:nvPr/>
        </p:nvSpPr>
        <p:spPr>
          <a:xfrm>
            <a:off x="11103240" y="1854936"/>
            <a:ext cx="1088760" cy="646331"/>
          </a:xfrm>
          <a:prstGeom prst="rect">
            <a:avLst/>
          </a:prstGeom>
          <a:noFill/>
        </p:spPr>
        <p:txBody>
          <a:bodyPr wrap="none" rtlCol="0">
            <a:spAutoFit/>
          </a:bodyPr>
          <a:lstStyle/>
          <a:p>
            <a:r>
              <a:rPr lang="en-US" dirty="0"/>
              <a:t>T2  - Obj2</a:t>
            </a:r>
            <a:br>
              <a:rPr lang="en-US" dirty="0"/>
            </a:br>
            <a:r>
              <a:rPr lang="en-US" dirty="0"/>
              <a:t>Obj1?</a:t>
            </a:r>
          </a:p>
        </p:txBody>
      </p:sp>
    </p:spTree>
    <p:extLst>
      <p:ext uri="{BB962C8B-B14F-4D97-AF65-F5344CB8AC3E}">
        <p14:creationId xmlns:p14="http://schemas.microsoft.com/office/powerpoint/2010/main" val="37916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6FBBB9-7ADE-3E4E-AF85-FF47184BAF03}"/>
              </a:ext>
            </a:extLst>
          </p:cNvPr>
          <p:cNvPicPr>
            <a:picLocks noChangeAspect="1"/>
          </p:cNvPicPr>
          <p:nvPr/>
        </p:nvPicPr>
        <p:blipFill>
          <a:blip r:embed="rId2"/>
          <a:stretch>
            <a:fillRect/>
          </a:stretch>
        </p:blipFill>
        <p:spPr>
          <a:xfrm>
            <a:off x="171921" y="240379"/>
            <a:ext cx="3975100" cy="1384300"/>
          </a:xfrm>
          <a:prstGeom prst="rect">
            <a:avLst/>
          </a:prstGeom>
        </p:spPr>
      </p:pic>
      <p:pic>
        <p:nvPicPr>
          <p:cNvPr id="5" name="Picture 4">
            <a:extLst>
              <a:ext uri="{FF2B5EF4-FFF2-40B4-BE49-F238E27FC236}">
                <a16:creationId xmlns:a16="http://schemas.microsoft.com/office/drawing/2014/main" id="{E3790DBD-10B9-B64B-A2E3-4B4CEAD4723A}"/>
              </a:ext>
            </a:extLst>
          </p:cNvPr>
          <p:cNvPicPr>
            <a:picLocks noChangeAspect="1"/>
          </p:cNvPicPr>
          <p:nvPr/>
        </p:nvPicPr>
        <p:blipFill>
          <a:blip r:embed="rId3"/>
          <a:stretch>
            <a:fillRect/>
          </a:stretch>
        </p:blipFill>
        <p:spPr>
          <a:xfrm>
            <a:off x="1844484" y="1774480"/>
            <a:ext cx="7214703" cy="2813426"/>
          </a:xfrm>
          <a:prstGeom prst="rect">
            <a:avLst/>
          </a:prstGeom>
        </p:spPr>
      </p:pic>
      <p:sp>
        <p:nvSpPr>
          <p:cNvPr id="6" name="TextBox 5">
            <a:extLst>
              <a:ext uri="{FF2B5EF4-FFF2-40B4-BE49-F238E27FC236}">
                <a16:creationId xmlns:a16="http://schemas.microsoft.com/office/drawing/2014/main" id="{87E46DF5-D8D7-4446-9219-F872808A9012}"/>
              </a:ext>
            </a:extLst>
          </p:cNvPr>
          <p:cNvSpPr txBox="1"/>
          <p:nvPr/>
        </p:nvSpPr>
        <p:spPr>
          <a:xfrm>
            <a:off x="1100677" y="4887509"/>
            <a:ext cx="8876803" cy="400110"/>
          </a:xfrm>
          <a:prstGeom prst="rect">
            <a:avLst/>
          </a:prstGeom>
          <a:noFill/>
        </p:spPr>
        <p:txBody>
          <a:bodyPr wrap="square" rtlCol="0">
            <a:spAutoFit/>
          </a:bodyPr>
          <a:lstStyle/>
          <a:p>
            <a:r>
              <a:rPr lang="en-US" sz="2000" b="1" dirty="0"/>
              <a:t>Example: </a:t>
            </a:r>
            <a:r>
              <a:rPr lang="en-US" b="1" dirty="0"/>
              <a:t>Two people each other in corridor </a:t>
            </a:r>
            <a:r>
              <a:rPr lang="en-IN" b="1" dirty="0"/>
              <a:t>and both move aside to let the other pass</a:t>
            </a:r>
            <a:endParaRPr lang="en-US" b="1" dirty="0"/>
          </a:p>
        </p:txBody>
      </p:sp>
    </p:spTree>
    <p:extLst>
      <p:ext uri="{BB962C8B-B14F-4D97-AF65-F5344CB8AC3E}">
        <p14:creationId xmlns:p14="http://schemas.microsoft.com/office/powerpoint/2010/main" val="2376300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C712-CC43-9C48-8161-5C7477866BC6}"/>
              </a:ext>
            </a:extLst>
          </p:cNvPr>
          <p:cNvSpPr>
            <a:spLocks noGrp="1"/>
          </p:cNvSpPr>
          <p:nvPr>
            <p:ph type="title"/>
          </p:nvPr>
        </p:nvSpPr>
        <p:spPr>
          <a:xfrm>
            <a:off x="635899" y="437954"/>
            <a:ext cx="3903733" cy="783944"/>
          </a:xfrm>
        </p:spPr>
        <p:txBody>
          <a:bodyPr>
            <a:normAutofit/>
          </a:bodyPr>
          <a:lstStyle/>
          <a:p>
            <a:r>
              <a:rPr lang="en-US" sz="3600" b="1" dirty="0">
                <a:latin typeface="+mn-lt"/>
              </a:rPr>
              <a:t>One Builder</a:t>
            </a:r>
          </a:p>
        </p:txBody>
      </p:sp>
      <p:sp>
        <p:nvSpPr>
          <p:cNvPr id="3" name="Content Placeholder 2">
            <a:extLst>
              <a:ext uri="{FF2B5EF4-FFF2-40B4-BE49-F238E27FC236}">
                <a16:creationId xmlns:a16="http://schemas.microsoft.com/office/drawing/2014/main" id="{93BFCD5E-6F9D-B24A-B7CB-2840E834C136}"/>
              </a:ext>
            </a:extLst>
          </p:cNvPr>
          <p:cNvSpPr>
            <a:spLocks noGrp="1"/>
          </p:cNvSpPr>
          <p:nvPr>
            <p:ph idx="1"/>
          </p:nvPr>
        </p:nvSpPr>
        <p:spPr>
          <a:xfrm>
            <a:off x="635899" y="1566680"/>
            <a:ext cx="10515600" cy="4351338"/>
          </a:xfrm>
        </p:spPr>
        <p:txBody>
          <a:bodyPr/>
          <a:lstStyle/>
          <a:p>
            <a:pPr marL="0" indent="0">
              <a:buNone/>
            </a:pPr>
            <a:r>
              <a:rPr lang="en-US" b="1" dirty="0"/>
              <a:t>Let’s imagine only one person/builder/machine is doing this</a:t>
            </a:r>
          </a:p>
          <a:p>
            <a:pPr marL="0" indent="0">
              <a:buNone/>
            </a:pPr>
            <a:r>
              <a:rPr lang="en-US"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back (Keep repeat)</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078454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85465-7438-574B-9B64-83B2E38AFD29}"/>
              </a:ext>
            </a:extLst>
          </p:cNvPr>
          <p:cNvPicPr>
            <a:picLocks noChangeAspect="1"/>
          </p:cNvPicPr>
          <p:nvPr/>
        </p:nvPicPr>
        <p:blipFill>
          <a:blip r:embed="rId2"/>
          <a:stretch>
            <a:fillRect/>
          </a:stretch>
        </p:blipFill>
        <p:spPr>
          <a:xfrm>
            <a:off x="550257" y="197099"/>
            <a:ext cx="6142849" cy="2283551"/>
          </a:xfrm>
          <a:prstGeom prst="rect">
            <a:avLst/>
          </a:prstGeom>
        </p:spPr>
      </p:pic>
      <p:sp>
        <p:nvSpPr>
          <p:cNvPr id="5" name="TextBox 4">
            <a:extLst>
              <a:ext uri="{FF2B5EF4-FFF2-40B4-BE49-F238E27FC236}">
                <a16:creationId xmlns:a16="http://schemas.microsoft.com/office/drawing/2014/main" id="{8AF2489B-36FD-6346-B45F-A2E5260E456C}"/>
              </a:ext>
            </a:extLst>
          </p:cNvPr>
          <p:cNvSpPr txBox="1"/>
          <p:nvPr/>
        </p:nvSpPr>
        <p:spPr>
          <a:xfrm>
            <a:off x="1399550" y="3486057"/>
            <a:ext cx="8035763" cy="369332"/>
          </a:xfrm>
          <a:prstGeom prst="rect">
            <a:avLst/>
          </a:prstGeom>
          <a:noFill/>
        </p:spPr>
        <p:txBody>
          <a:bodyPr wrap="square" rtlCol="0">
            <a:spAutoFit/>
          </a:bodyPr>
          <a:lstStyle/>
          <a:p>
            <a:r>
              <a:rPr lang="en-US" dirty="0"/>
              <a:t>Example: Actor or Sports person never get a chance to play</a:t>
            </a:r>
          </a:p>
        </p:txBody>
      </p:sp>
      <p:sp>
        <p:nvSpPr>
          <p:cNvPr id="6" name="TextBox 5">
            <a:extLst>
              <a:ext uri="{FF2B5EF4-FFF2-40B4-BE49-F238E27FC236}">
                <a16:creationId xmlns:a16="http://schemas.microsoft.com/office/drawing/2014/main" id="{D49E6160-A0E1-884E-9A5A-0C80B1E69A25}"/>
              </a:ext>
            </a:extLst>
          </p:cNvPr>
          <p:cNvSpPr txBox="1"/>
          <p:nvPr/>
        </p:nvSpPr>
        <p:spPr>
          <a:xfrm>
            <a:off x="1297770" y="2480650"/>
            <a:ext cx="5142368" cy="369332"/>
          </a:xfrm>
          <a:prstGeom prst="rect">
            <a:avLst/>
          </a:prstGeom>
          <a:noFill/>
        </p:spPr>
        <p:txBody>
          <a:bodyPr wrap="square" rtlCol="0">
            <a:spAutoFit/>
          </a:bodyPr>
          <a:lstStyle/>
          <a:p>
            <a:r>
              <a:rPr lang="en-US" b="1" dirty="0"/>
              <a:t>Low priority thread not scheduled by the executor</a:t>
            </a:r>
          </a:p>
        </p:txBody>
      </p:sp>
    </p:spTree>
    <p:extLst>
      <p:ext uri="{BB962C8B-B14F-4D97-AF65-F5344CB8AC3E}">
        <p14:creationId xmlns:p14="http://schemas.microsoft.com/office/powerpoint/2010/main" val="240733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44A5-68A7-AB45-BB3D-C540B1C965E5}"/>
              </a:ext>
            </a:extLst>
          </p:cNvPr>
          <p:cNvSpPr>
            <a:spLocks noGrp="1"/>
          </p:cNvSpPr>
          <p:nvPr>
            <p:ph type="title"/>
          </p:nvPr>
        </p:nvSpPr>
        <p:spPr>
          <a:xfrm>
            <a:off x="838201" y="365126"/>
            <a:ext cx="8410996" cy="678748"/>
          </a:xfrm>
        </p:spPr>
        <p:txBody>
          <a:bodyPr>
            <a:normAutofit fontScale="90000"/>
          </a:bodyPr>
          <a:lstStyle/>
          <a:p>
            <a:r>
              <a:rPr lang="en-US" sz="3600" b="1" dirty="0">
                <a:latin typeface="+mn-lt"/>
              </a:rPr>
              <a:t>How do we avoid these Liveness problems ?</a:t>
            </a:r>
          </a:p>
        </p:txBody>
      </p:sp>
      <p:sp>
        <p:nvSpPr>
          <p:cNvPr id="3" name="Content Placeholder 2">
            <a:extLst>
              <a:ext uri="{FF2B5EF4-FFF2-40B4-BE49-F238E27FC236}">
                <a16:creationId xmlns:a16="http://schemas.microsoft.com/office/drawing/2014/main" id="{585F1046-6B1C-1B4F-BA53-8A9C9271BDBE}"/>
              </a:ext>
            </a:extLst>
          </p:cNvPr>
          <p:cNvSpPr>
            <a:spLocks noGrp="1"/>
          </p:cNvSpPr>
          <p:nvPr>
            <p:ph idx="1"/>
          </p:nvPr>
        </p:nvSpPr>
        <p:spPr>
          <a:xfrm>
            <a:off x="838200" y="1332011"/>
            <a:ext cx="10515600" cy="4351338"/>
          </a:xfrm>
        </p:spPr>
        <p:txBody>
          <a:bodyPr/>
          <a:lstStyle/>
          <a:p>
            <a:r>
              <a:rPr lang="en-US" dirty="0"/>
              <a:t>No Java/JVM feature to avoid these</a:t>
            </a:r>
          </a:p>
          <a:p>
            <a:r>
              <a:rPr lang="en-US" dirty="0"/>
              <a:t>Careful usage of locks</a:t>
            </a:r>
          </a:p>
          <a:p>
            <a:endParaRPr lang="en-US" dirty="0"/>
          </a:p>
        </p:txBody>
      </p:sp>
    </p:spTree>
    <p:extLst>
      <p:ext uri="{BB962C8B-B14F-4D97-AF65-F5344CB8AC3E}">
        <p14:creationId xmlns:p14="http://schemas.microsoft.com/office/powerpoint/2010/main" val="1443761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D4D7B-BDF5-C342-AAE0-FF2EC6DE2848}"/>
              </a:ext>
            </a:extLst>
          </p:cNvPr>
          <p:cNvPicPr>
            <a:picLocks noChangeAspect="1"/>
          </p:cNvPicPr>
          <p:nvPr/>
        </p:nvPicPr>
        <p:blipFill>
          <a:blip r:embed="rId2"/>
          <a:stretch>
            <a:fillRect/>
          </a:stretch>
        </p:blipFill>
        <p:spPr>
          <a:xfrm>
            <a:off x="216175" y="1539089"/>
            <a:ext cx="5879825" cy="3422210"/>
          </a:xfrm>
          <a:prstGeom prst="rect">
            <a:avLst/>
          </a:prstGeom>
        </p:spPr>
      </p:pic>
      <p:sp>
        <p:nvSpPr>
          <p:cNvPr id="5" name="TextBox 4">
            <a:extLst>
              <a:ext uri="{FF2B5EF4-FFF2-40B4-BE49-F238E27FC236}">
                <a16:creationId xmlns:a16="http://schemas.microsoft.com/office/drawing/2014/main" id="{5176A7A0-97BF-AA4D-97C8-7DFEB422A4F0}"/>
              </a:ext>
            </a:extLst>
          </p:cNvPr>
          <p:cNvSpPr txBox="1"/>
          <p:nvPr/>
        </p:nvSpPr>
        <p:spPr>
          <a:xfrm>
            <a:off x="4074060" y="398352"/>
            <a:ext cx="5513560" cy="646331"/>
          </a:xfrm>
          <a:prstGeom prst="rect">
            <a:avLst/>
          </a:prstGeom>
          <a:noFill/>
        </p:spPr>
        <p:txBody>
          <a:bodyPr wrap="square" rtlCol="0">
            <a:spAutoFit/>
          </a:bodyPr>
          <a:lstStyle/>
          <a:p>
            <a:r>
              <a:rPr lang="en-US" sz="3600" b="1" dirty="0"/>
              <a:t>Visibility Problem</a:t>
            </a:r>
          </a:p>
        </p:txBody>
      </p:sp>
      <p:pic>
        <p:nvPicPr>
          <p:cNvPr id="6" name="Picture 5">
            <a:extLst>
              <a:ext uri="{FF2B5EF4-FFF2-40B4-BE49-F238E27FC236}">
                <a16:creationId xmlns:a16="http://schemas.microsoft.com/office/drawing/2014/main" id="{C7434009-6AB4-6F40-B1AD-A1F2FBE8D9D4}"/>
              </a:ext>
            </a:extLst>
          </p:cNvPr>
          <p:cNvPicPr>
            <a:picLocks noChangeAspect="1"/>
          </p:cNvPicPr>
          <p:nvPr/>
        </p:nvPicPr>
        <p:blipFill>
          <a:blip r:embed="rId3"/>
          <a:stretch>
            <a:fillRect/>
          </a:stretch>
        </p:blipFill>
        <p:spPr>
          <a:xfrm>
            <a:off x="6486551" y="1539089"/>
            <a:ext cx="5302565" cy="3422210"/>
          </a:xfrm>
          <a:prstGeom prst="rect">
            <a:avLst/>
          </a:prstGeom>
        </p:spPr>
      </p:pic>
    </p:spTree>
    <p:extLst>
      <p:ext uri="{BB962C8B-B14F-4D97-AF65-F5344CB8AC3E}">
        <p14:creationId xmlns:p14="http://schemas.microsoft.com/office/powerpoint/2010/main" val="4185816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7288-3801-8B44-A103-436821AD5944}"/>
              </a:ext>
            </a:extLst>
          </p:cNvPr>
          <p:cNvSpPr>
            <a:spLocks noGrp="1"/>
          </p:cNvSpPr>
          <p:nvPr>
            <p:ph type="title"/>
          </p:nvPr>
        </p:nvSpPr>
        <p:spPr>
          <a:xfrm>
            <a:off x="3678505" y="280919"/>
            <a:ext cx="7197191" cy="759668"/>
          </a:xfrm>
        </p:spPr>
        <p:txBody>
          <a:bodyPr>
            <a:normAutofit fontScale="90000"/>
          </a:bodyPr>
          <a:lstStyle/>
          <a:p>
            <a:r>
              <a:rPr lang="en-US" sz="3600" dirty="0">
                <a:latin typeface="+mn-lt"/>
              </a:rPr>
              <a:t>The</a:t>
            </a:r>
            <a:r>
              <a:rPr lang="en-US" sz="3600" b="1" dirty="0">
                <a:latin typeface="+mn-lt"/>
              </a:rPr>
              <a:t> Volatile </a:t>
            </a:r>
            <a:r>
              <a:rPr lang="en-US" sz="3600" dirty="0">
                <a:latin typeface="+mn-lt"/>
              </a:rPr>
              <a:t>keyword</a:t>
            </a:r>
            <a:br>
              <a:rPr lang="en-US" sz="3600" dirty="0">
                <a:latin typeface="+mn-lt"/>
              </a:rPr>
            </a:br>
            <a:r>
              <a:rPr lang="en-US" sz="3600" dirty="0">
                <a:latin typeface="+mn-lt"/>
              </a:rPr>
              <a:t>			</a:t>
            </a:r>
            <a:r>
              <a:rPr lang="en-US" sz="1800" b="1" dirty="0">
                <a:latin typeface="+mn-lt"/>
              </a:rPr>
              <a:t>Marks a variable as don’t cache</a:t>
            </a:r>
            <a:br>
              <a:rPr lang="en-US" sz="1800" b="1" dirty="0">
                <a:latin typeface="+mn-lt"/>
              </a:rPr>
            </a:br>
            <a:r>
              <a:rPr lang="en-US" sz="1800" b="1" dirty="0">
                <a:latin typeface="+mn-lt"/>
              </a:rPr>
              <a:t>			Always read/write from/to main memory</a:t>
            </a:r>
          </a:p>
        </p:txBody>
      </p:sp>
      <p:pic>
        <p:nvPicPr>
          <p:cNvPr id="4" name="Picture 3">
            <a:extLst>
              <a:ext uri="{FF2B5EF4-FFF2-40B4-BE49-F238E27FC236}">
                <a16:creationId xmlns:a16="http://schemas.microsoft.com/office/drawing/2014/main" id="{6F8BB7FF-F3E8-2945-A4DD-3FE6A88C3CA9}"/>
              </a:ext>
            </a:extLst>
          </p:cNvPr>
          <p:cNvPicPr>
            <a:picLocks noChangeAspect="1"/>
          </p:cNvPicPr>
          <p:nvPr/>
        </p:nvPicPr>
        <p:blipFill>
          <a:blip r:embed="rId2"/>
          <a:stretch>
            <a:fillRect/>
          </a:stretch>
        </p:blipFill>
        <p:spPr>
          <a:xfrm>
            <a:off x="1302819" y="1305836"/>
            <a:ext cx="3778980" cy="2723279"/>
          </a:xfrm>
          <a:prstGeom prst="rect">
            <a:avLst/>
          </a:prstGeom>
        </p:spPr>
      </p:pic>
      <p:sp>
        <p:nvSpPr>
          <p:cNvPr id="5" name="TextBox 4">
            <a:extLst>
              <a:ext uri="{FF2B5EF4-FFF2-40B4-BE49-F238E27FC236}">
                <a16:creationId xmlns:a16="http://schemas.microsoft.com/office/drawing/2014/main" id="{ADAD6AD5-2D90-0D48-AC0F-B16D66604847}"/>
              </a:ext>
            </a:extLst>
          </p:cNvPr>
          <p:cNvSpPr txBox="1"/>
          <p:nvPr/>
        </p:nvSpPr>
        <p:spPr>
          <a:xfrm>
            <a:off x="4515356" y="2209125"/>
            <a:ext cx="4126938" cy="369332"/>
          </a:xfrm>
          <a:prstGeom prst="rect">
            <a:avLst/>
          </a:prstGeom>
          <a:noFill/>
        </p:spPr>
        <p:txBody>
          <a:bodyPr wrap="square" rtlCol="0">
            <a:spAutoFit/>
          </a:bodyPr>
          <a:lstStyle/>
          <a:p>
            <a:r>
              <a:rPr lang="en-US" b="1" dirty="0"/>
              <a:t>Fixes the problem using synchronization</a:t>
            </a:r>
          </a:p>
        </p:txBody>
      </p:sp>
      <p:sp>
        <p:nvSpPr>
          <p:cNvPr id="6" name="TextBox 5">
            <a:extLst>
              <a:ext uri="{FF2B5EF4-FFF2-40B4-BE49-F238E27FC236}">
                <a16:creationId xmlns:a16="http://schemas.microsoft.com/office/drawing/2014/main" id="{B9A825EA-403E-0A4A-9603-7D13C3811AAB}"/>
              </a:ext>
            </a:extLst>
          </p:cNvPr>
          <p:cNvSpPr txBox="1"/>
          <p:nvPr/>
        </p:nvSpPr>
        <p:spPr>
          <a:xfrm>
            <a:off x="1229990" y="4546888"/>
            <a:ext cx="9945111" cy="1200329"/>
          </a:xfrm>
          <a:prstGeom prst="rect">
            <a:avLst/>
          </a:prstGeom>
          <a:noFill/>
        </p:spPr>
        <p:txBody>
          <a:bodyPr wrap="square" rtlCol="0">
            <a:spAutoFit/>
          </a:bodyPr>
          <a:lstStyle/>
          <a:p>
            <a:r>
              <a:rPr lang="en-US" dirty="0"/>
              <a:t>Requirement : </a:t>
            </a:r>
          </a:p>
          <a:p>
            <a:pPr marL="742950" lvl="1" indent="-285750">
              <a:buFont typeface="Courier New" panose="02070309020205020404" pitchFamily="49" charset="0"/>
              <a:buChar char="o"/>
            </a:pPr>
            <a:r>
              <a:rPr lang="en-US" dirty="0"/>
              <a:t>Data should be visible by other threads before end of synchronization block/method</a:t>
            </a:r>
          </a:p>
          <a:p>
            <a:pPr marL="742950" lvl="1" indent="-285750">
              <a:buFont typeface="Courier New" panose="02070309020205020404" pitchFamily="49" charset="0"/>
              <a:buChar char="o"/>
            </a:pPr>
            <a:r>
              <a:rPr lang="en-US" dirty="0"/>
              <a:t>You no need to care of mutual exclusion and only worry about </a:t>
            </a:r>
            <a:r>
              <a:rPr lang="en-US" dirty="0" err="1"/>
              <a:t>visability</a:t>
            </a:r>
            <a:r>
              <a:rPr lang="en-US" dirty="0"/>
              <a:t> </a:t>
            </a:r>
          </a:p>
          <a:p>
            <a:r>
              <a:rPr lang="en-US" dirty="0"/>
              <a:t>  </a:t>
            </a:r>
          </a:p>
        </p:txBody>
      </p:sp>
    </p:spTree>
    <p:extLst>
      <p:ext uri="{BB962C8B-B14F-4D97-AF65-F5344CB8AC3E}">
        <p14:creationId xmlns:p14="http://schemas.microsoft.com/office/powerpoint/2010/main" val="272521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AE9-FF2E-394F-A8E0-498BF1916859}"/>
              </a:ext>
            </a:extLst>
          </p:cNvPr>
          <p:cNvSpPr>
            <a:spLocks noGrp="1"/>
          </p:cNvSpPr>
          <p:nvPr>
            <p:ph type="title"/>
          </p:nvPr>
        </p:nvSpPr>
        <p:spPr>
          <a:xfrm>
            <a:off x="403634" y="374178"/>
            <a:ext cx="7635844" cy="657917"/>
          </a:xfrm>
        </p:spPr>
        <p:txBody>
          <a:bodyPr>
            <a:normAutofit fontScale="90000"/>
          </a:bodyPr>
          <a:lstStyle/>
          <a:p>
            <a:r>
              <a:rPr lang="en-US" b="1" dirty="0"/>
              <a:t>Synchronization Problem</a:t>
            </a:r>
          </a:p>
        </p:txBody>
      </p:sp>
      <p:pic>
        <p:nvPicPr>
          <p:cNvPr id="4" name="Content Placeholder 3">
            <a:extLst>
              <a:ext uri="{FF2B5EF4-FFF2-40B4-BE49-F238E27FC236}">
                <a16:creationId xmlns:a16="http://schemas.microsoft.com/office/drawing/2014/main" id="{242B623F-75EA-3540-A751-A04436959275}"/>
              </a:ext>
            </a:extLst>
          </p:cNvPr>
          <p:cNvPicPr>
            <a:picLocks noGrp="1" noChangeAspect="1"/>
          </p:cNvPicPr>
          <p:nvPr>
            <p:ph idx="1"/>
          </p:nvPr>
        </p:nvPicPr>
        <p:blipFill>
          <a:blip r:embed="rId2"/>
          <a:stretch>
            <a:fillRect/>
          </a:stretch>
        </p:blipFill>
        <p:spPr>
          <a:xfrm>
            <a:off x="129567" y="1698876"/>
            <a:ext cx="6162591" cy="3130834"/>
          </a:xfrm>
          <a:prstGeom prst="rect">
            <a:avLst/>
          </a:prstGeom>
        </p:spPr>
      </p:pic>
      <p:pic>
        <p:nvPicPr>
          <p:cNvPr id="5" name="Picture 4">
            <a:extLst>
              <a:ext uri="{FF2B5EF4-FFF2-40B4-BE49-F238E27FC236}">
                <a16:creationId xmlns:a16="http://schemas.microsoft.com/office/drawing/2014/main" id="{3E7E94B4-5AB9-D240-BABE-84049FA5006B}"/>
              </a:ext>
            </a:extLst>
          </p:cNvPr>
          <p:cNvPicPr>
            <a:picLocks noChangeAspect="1"/>
          </p:cNvPicPr>
          <p:nvPr/>
        </p:nvPicPr>
        <p:blipFill>
          <a:blip r:embed="rId3"/>
          <a:stretch>
            <a:fillRect/>
          </a:stretch>
        </p:blipFill>
        <p:spPr>
          <a:xfrm>
            <a:off x="6444768" y="1689823"/>
            <a:ext cx="5738179" cy="3130834"/>
          </a:xfrm>
          <a:prstGeom prst="rect">
            <a:avLst/>
          </a:prstGeom>
        </p:spPr>
      </p:pic>
    </p:spTree>
    <p:extLst>
      <p:ext uri="{BB962C8B-B14F-4D97-AF65-F5344CB8AC3E}">
        <p14:creationId xmlns:p14="http://schemas.microsoft.com/office/powerpoint/2010/main" val="2361891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5DCF-FDAF-9843-BD17-549EDE571306}"/>
              </a:ext>
            </a:extLst>
          </p:cNvPr>
          <p:cNvSpPr>
            <a:spLocks noGrp="1"/>
          </p:cNvSpPr>
          <p:nvPr>
            <p:ph type="title"/>
          </p:nvPr>
        </p:nvSpPr>
        <p:spPr>
          <a:xfrm>
            <a:off x="838200" y="365125"/>
            <a:ext cx="2511582" cy="793719"/>
          </a:xfrm>
        </p:spPr>
        <p:txBody>
          <a:bodyPr/>
          <a:lstStyle/>
          <a:p>
            <a:r>
              <a:rPr lang="en-US" dirty="0"/>
              <a:t>Sol1:</a:t>
            </a:r>
          </a:p>
        </p:txBody>
      </p:sp>
      <p:pic>
        <p:nvPicPr>
          <p:cNvPr id="4" name="Picture 3">
            <a:extLst>
              <a:ext uri="{FF2B5EF4-FFF2-40B4-BE49-F238E27FC236}">
                <a16:creationId xmlns:a16="http://schemas.microsoft.com/office/drawing/2014/main" id="{CFD04888-4983-D144-8007-1F3CBD425465}"/>
              </a:ext>
            </a:extLst>
          </p:cNvPr>
          <p:cNvPicPr>
            <a:picLocks noChangeAspect="1"/>
          </p:cNvPicPr>
          <p:nvPr/>
        </p:nvPicPr>
        <p:blipFill>
          <a:blip r:embed="rId2"/>
          <a:stretch>
            <a:fillRect/>
          </a:stretch>
        </p:blipFill>
        <p:spPr>
          <a:xfrm>
            <a:off x="1392725" y="1480651"/>
            <a:ext cx="9406550" cy="4778890"/>
          </a:xfrm>
          <a:prstGeom prst="rect">
            <a:avLst/>
          </a:prstGeom>
        </p:spPr>
      </p:pic>
    </p:spTree>
    <p:extLst>
      <p:ext uri="{BB962C8B-B14F-4D97-AF65-F5344CB8AC3E}">
        <p14:creationId xmlns:p14="http://schemas.microsoft.com/office/powerpoint/2010/main" val="141836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4708-92B4-B845-884F-E900CD05FB92}"/>
              </a:ext>
            </a:extLst>
          </p:cNvPr>
          <p:cNvSpPr>
            <a:spLocks noGrp="1"/>
          </p:cNvSpPr>
          <p:nvPr>
            <p:ph type="title"/>
          </p:nvPr>
        </p:nvSpPr>
        <p:spPr>
          <a:xfrm>
            <a:off x="838200" y="365126"/>
            <a:ext cx="2556850" cy="730344"/>
          </a:xfrm>
        </p:spPr>
        <p:txBody>
          <a:bodyPr/>
          <a:lstStyle/>
          <a:p>
            <a:r>
              <a:rPr lang="en-US" dirty="0"/>
              <a:t>Sol2:</a:t>
            </a:r>
          </a:p>
        </p:txBody>
      </p:sp>
      <p:pic>
        <p:nvPicPr>
          <p:cNvPr id="4" name="Picture 3">
            <a:extLst>
              <a:ext uri="{FF2B5EF4-FFF2-40B4-BE49-F238E27FC236}">
                <a16:creationId xmlns:a16="http://schemas.microsoft.com/office/drawing/2014/main" id="{7110B1CF-4BEC-7241-864F-DFE07538A8D2}"/>
              </a:ext>
            </a:extLst>
          </p:cNvPr>
          <p:cNvPicPr>
            <a:picLocks noChangeAspect="1"/>
          </p:cNvPicPr>
          <p:nvPr/>
        </p:nvPicPr>
        <p:blipFill>
          <a:blip r:embed="rId2"/>
          <a:stretch>
            <a:fillRect/>
          </a:stretch>
        </p:blipFill>
        <p:spPr>
          <a:xfrm>
            <a:off x="1401480" y="1502875"/>
            <a:ext cx="9598481" cy="4876399"/>
          </a:xfrm>
          <a:prstGeom prst="rect">
            <a:avLst/>
          </a:prstGeom>
        </p:spPr>
      </p:pic>
    </p:spTree>
    <p:extLst>
      <p:ext uri="{BB962C8B-B14F-4D97-AF65-F5344CB8AC3E}">
        <p14:creationId xmlns:p14="http://schemas.microsoft.com/office/powerpoint/2010/main" val="132095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7288-3801-8B44-A103-436821AD5944}"/>
              </a:ext>
            </a:extLst>
          </p:cNvPr>
          <p:cNvSpPr>
            <a:spLocks noGrp="1"/>
          </p:cNvSpPr>
          <p:nvPr>
            <p:ph type="title"/>
          </p:nvPr>
        </p:nvSpPr>
        <p:spPr>
          <a:xfrm>
            <a:off x="3678505" y="289972"/>
            <a:ext cx="2794723" cy="759668"/>
          </a:xfrm>
        </p:spPr>
        <p:txBody>
          <a:bodyPr>
            <a:normAutofit fontScale="90000"/>
          </a:bodyPr>
          <a:lstStyle/>
          <a:p>
            <a:r>
              <a:rPr lang="en-US" sz="3600" b="1" dirty="0" err="1">
                <a:latin typeface="+mn-lt"/>
              </a:rPr>
              <a:t>ThreadLocal</a:t>
            </a:r>
            <a:br>
              <a:rPr lang="en-US" sz="3600" b="1" dirty="0">
                <a:latin typeface="+mn-lt"/>
              </a:rPr>
            </a:br>
            <a:r>
              <a:rPr lang="en-US" sz="3600" b="1" dirty="0">
                <a:latin typeface="+mn-lt"/>
              </a:rPr>
              <a:t>		</a:t>
            </a:r>
            <a:endParaRPr lang="en-US" sz="1800" b="1" dirty="0">
              <a:latin typeface="+mn-lt"/>
            </a:endParaRPr>
          </a:p>
        </p:txBody>
      </p:sp>
      <p:sp>
        <p:nvSpPr>
          <p:cNvPr id="3" name="TextBox 2">
            <a:extLst>
              <a:ext uri="{FF2B5EF4-FFF2-40B4-BE49-F238E27FC236}">
                <a16:creationId xmlns:a16="http://schemas.microsoft.com/office/drawing/2014/main" id="{076A446C-0C66-BE4A-9AC2-63EBF2110794}"/>
              </a:ext>
            </a:extLst>
          </p:cNvPr>
          <p:cNvSpPr txBox="1"/>
          <p:nvPr/>
        </p:nvSpPr>
        <p:spPr>
          <a:xfrm>
            <a:off x="814812" y="1339912"/>
            <a:ext cx="7740713" cy="1631216"/>
          </a:xfrm>
          <a:prstGeom prst="rect">
            <a:avLst/>
          </a:prstGeom>
          <a:noFill/>
        </p:spPr>
        <p:txBody>
          <a:bodyPr wrap="square" rtlCol="0">
            <a:spAutoFit/>
          </a:bodyPr>
          <a:lstStyle/>
          <a:p>
            <a:r>
              <a:rPr lang="en-US" sz="2000" b="1" dirty="0"/>
              <a:t>Access a variable in multiple places in a thread</a:t>
            </a:r>
          </a:p>
          <a:p>
            <a:endParaRPr lang="en-US" sz="2000" b="1" dirty="0"/>
          </a:p>
          <a:p>
            <a:r>
              <a:rPr lang="en-US" sz="2000" dirty="0"/>
              <a:t>Let’s suppose username has to be access in multiple places in the thread</a:t>
            </a:r>
          </a:p>
          <a:p>
            <a:endParaRPr lang="en-US" sz="2000" dirty="0"/>
          </a:p>
          <a:p>
            <a:r>
              <a:rPr lang="en-US" sz="2000" dirty="0"/>
              <a:t>  </a:t>
            </a:r>
          </a:p>
        </p:txBody>
      </p:sp>
    </p:spTree>
    <p:extLst>
      <p:ext uri="{BB962C8B-B14F-4D97-AF65-F5344CB8AC3E}">
        <p14:creationId xmlns:p14="http://schemas.microsoft.com/office/powerpoint/2010/main" val="2117200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95B5-C570-F14B-856B-FA502445A4CE}"/>
              </a:ext>
            </a:extLst>
          </p:cNvPr>
          <p:cNvSpPr>
            <a:spLocks noGrp="1"/>
          </p:cNvSpPr>
          <p:nvPr>
            <p:ph type="title"/>
          </p:nvPr>
        </p:nvSpPr>
        <p:spPr>
          <a:xfrm>
            <a:off x="2690010" y="2338780"/>
            <a:ext cx="6811979" cy="1325563"/>
          </a:xfrm>
        </p:spPr>
        <p:txBody>
          <a:bodyPr>
            <a:normAutofit/>
          </a:bodyPr>
          <a:lstStyle/>
          <a:p>
            <a:r>
              <a:rPr lang="en-US" sz="3600" b="1" dirty="0">
                <a:latin typeface="+mn-lt"/>
              </a:rPr>
              <a:t>Advance Concurrency API’s</a:t>
            </a:r>
            <a:br>
              <a:rPr lang="en-US" sz="3600" b="1" dirty="0">
                <a:latin typeface="+mn-lt"/>
              </a:rPr>
            </a:br>
            <a:endParaRPr lang="en-US" sz="3600" b="1" dirty="0">
              <a:latin typeface="+mn-lt"/>
            </a:endParaRPr>
          </a:p>
        </p:txBody>
      </p:sp>
    </p:spTree>
    <p:extLst>
      <p:ext uri="{BB962C8B-B14F-4D97-AF65-F5344CB8AC3E}">
        <p14:creationId xmlns:p14="http://schemas.microsoft.com/office/powerpoint/2010/main" val="349352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92AE-B0DE-A940-9D3B-0317D8353BA6}"/>
              </a:ext>
            </a:extLst>
          </p:cNvPr>
          <p:cNvSpPr>
            <a:spLocks noGrp="1"/>
          </p:cNvSpPr>
          <p:nvPr>
            <p:ph type="title"/>
          </p:nvPr>
        </p:nvSpPr>
        <p:spPr>
          <a:xfrm>
            <a:off x="3484295" y="373217"/>
            <a:ext cx="4025113" cy="557367"/>
          </a:xfrm>
        </p:spPr>
        <p:txBody>
          <a:bodyPr>
            <a:normAutofit fontScale="90000"/>
          </a:bodyPr>
          <a:lstStyle/>
          <a:p>
            <a:r>
              <a:rPr lang="en-US" b="1" dirty="0"/>
              <a:t>Requirement</a:t>
            </a:r>
          </a:p>
        </p:txBody>
      </p:sp>
      <p:pic>
        <p:nvPicPr>
          <p:cNvPr id="4" name="Picture 3">
            <a:extLst>
              <a:ext uri="{FF2B5EF4-FFF2-40B4-BE49-F238E27FC236}">
                <a16:creationId xmlns:a16="http://schemas.microsoft.com/office/drawing/2014/main" id="{2F8E1B25-A79F-184A-B2E2-5B4787BA9310}"/>
              </a:ext>
            </a:extLst>
          </p:cNvPr>
          <p:cNvPicPr>
            <a:picLocks noChangeAspect="1"/>
          </p:cNvPicPr>
          <p:nvPr/>
        </p:nvPicPr>
        <p:blipFill>
          <a:blip r:embed="rId2"/>
          <a:stretch>
            <a:fillRect/>
          </a:stretch>
        </p:blipFill>
        <p:spPr>
          <a:xfrm>
            <a:off x="195557" y="1461087"/>
            <a:ext cx="4878149" cy="2269341"/>
          </a:xfrm>
          <a:prstGeom prst="rect">
            <a:avLst/>
          </a:prstGeom>
        </p:spPr>
      </p:pic>
      <p:pic>
        <p:nvPicPr>
          <p:cNvPr id="5" name="Picture 4">
            <a:extLst>
              <a:ext uri="{FF2B5EF4-FFF2-40B4-BE49-F238E27FC236}">
                <a16:creationId xmlns:a16="http://schemas.microsoft.com/office/drawing/2014/main" id="{C13384E2-5AC6-AD47-A4FD-13A9593EB33C}"/>
              </a:ext>
            </a:extLst>
          </p:cNvPr>
          <p:cNvPicPr>
            <a:picLocks noChangeAspect="1"/>
          </p:cNvPicPr>
          <p:nvPr/>
        </p:nvPicPr>
        <p:blipFill>
          <a:blip r:embed="rId3"/>
          <a:stretch>
            <a:fillRect/>
          </a:stretch>
        </p:blipFill>
        <p:spPr>
          <a:xfrm>
            <a:off x="5227455" y="1461088"/>
            <a:ext cx="6964545" cy="2970114"/>
          </a:xfrm>
          <a:prstGeom prst="rect">
            <a:avLst/>
          </a:prstGeom>
        </p:spPr>
      </p:pic>
      <p:sp>
        <p:nvSpPr>
          <p:cNvPr id="6" name="TextBox 5">
            <a:extLst>
              <a:ext uri="{FF2B5EF4-FFF2-40B4-BE49-F238E27FC236}">
                <a16:creationId xmlns:a16="http://schemas.microsoft.com/office/drawing/2014/main" id="{C40F477D-053D-3F48-9FA2-1F5FA42DCA4D}"/>
              </a:ext>
            </a:extLst>
          </p:cNvPr>
          <p:cNvSpPr txBox="1"/>
          <p:nvPr/>
        </p:nvSpPr>
        <p:spPr>
          <a:xfrm>
            <a:off x="388418" y="1286634"/>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99CA366E-B87F-0149-BAA8-5DE45439BAB8}"/>
              </a:ext>
            </a:extLst>
          </p:cNvPr>
          <p:cNvSpPr txBox="1"/>
          <p:nvPr/>
        </p:nvSpPr>
        <p:spPr>
          <a:xfrm>
            <a:off x="5567320" y="1319002"/>
            <a:ext cx="301686" cy="369332"/>
          </a:xfrm>
          <a:prstGeom prst="rect">
            <a:avLst/>
          </a:prstGeom>
          <a:noFill/>
        </p:spPr>
        <p:txBody>
          <a:bodyPr wrap="none" rtlCol="0">
            <a:spAutoFit/>
          </a:bodyPr>
          <a:lstStyle/>
          <a:p>
            <a:r>
              <a:rPr lang="en-US" dirty="0"/>
              <a:t>2</a:t>
            </a:r>
          </a:p>
        </p:txBody>
      </p:sp>
      <p:pic>
        <p:nvPicPr>
          <p:cNvPr id="8" name="Picture 7">
            <a:extLst>
              <a:ext uri="{FF2B5EF4-FFF2-40B4-BE49-F238E27FC236}">
                <a16:creationId xmlns:a16="http://schemas.microsoft.com/office/drawing/2014/main" id="{ADBA6003-0CD1-D541-9E52-9D34012AAB93}"/>
              </a:ext>
            </a:extLst>
          </p:cNvPr>
          <p:cNvPicPr>
            <a:picLocks noChangeAspect="1"/>
          </p:cNvPicPr>
          <p:nvPr/>
        </p:nvPicPr>
        <p:blipFill>
          <a:blip r:embed="rId4"/>
          <a:stretch>
            <a:fillRect/>
          </a:stretch>
        </p:blipFill>
        <p:spPr>
          <a:xfrm>
            <a:off x="195557" y="4431202"/>
            <a:ext cx="5130781" cy="2188083"/>
          </a:xfrm>
          <a:prstGeom prst="rect">
            <a:avLst/>
          </a:prstGeom>
        </p:spPr>
      </p:pic>
      <p:sp>
        <p:nvSpPr>
          <p:cNvPr id="9" name="TextBox 8">
            <a:extLst>
              <a:ext uri="{FF2B5EF4-FFF2-40B4-BE49-F238E27FC236}">
                <a16:creationId xmlns:a16="http://schemas.microsoft.com/office/drawing/2014/main" id="{D0E1984C-817D-6E4A-B809-F5199800F849}"/>
              </a:ext>
            </a:extLst>
          </p:cNvPr>
          <p:cNvSpPr txBox="1"/>
          <p:nvPr/>
        </p:nvSpPr>
        <p:spPr>
          <a:xfrm>
            <a:off x="493614" y="4240227"/>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86181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5B2-62CF-B946-9A00-8F41B3D1741F}"/>
              </a:ext>
            </a:extLst>
          </p:cNvPr>
          <p:cNvSpPr>
            <a:spLocks noGrp="1"/>
          </p:cNvSpPr>
          <p:nvPr>
            <p:ph type="title"/>
          </p:nvPr>
        </p:nvSpPr>
        <p:spPr>
          <a:xfrm>
            <a:off x="595439" y="413678"/>
            <a:ext cx="4211230" cy="775852"/>
          </a:xfrm>
        </p:spPr>
        <p:txBody>
          <a:bodyPr>
            <a:normAutofit/>
          </a:bodyPr>
          <a:lstStyle/>
          <a:p>
            <a:r>
              <a:rPr lang="en-US" sz="3600" b="1" dirty="0">
                <a:latin typeface="+mn-lt"/>
              </a:rPr>
              <a:t>Multiple Builders</a:t>
            </a:r>
          </a:p>
        </p:txBody>
      </p:sp>
      <p:sp>
        <p:nvSpPr>
          <p:cNvPr id="3" name="Content Placeholder 2">
            <a:extLst>
              <a:ext uri="{FF2B5EF4-FFF2-40B4-BE49-F238E27FC236}">
                <a16:creationId xmlns:a16="http://schemas.microsoft.com/office/drawing/2014/main" id="{B23C80B8-8975-7F4A-8778-692190856FFE}"/>
              </a:ext>
            </a:extLst>
          </p:cNvPr>
          <p:cNvSpPr>
            <a:spLocks noGrp="1"/>
          </p:cNvSpPr>
          <p:nvPr>
            <p:ph idx="1"/>
          </p:nvPr>
        </p:nvSpPr>
        <p:spPr/>
        <p:txBody>
          <a:bodyPr>
            <a:normAutofit/>
          </a:bodyPr>
          <a:lstStyle/>
          <a:p>
            <a:r>
              <a:rPr lang="en-US" sz="2400" b="1" dirty="0"/>
              <a:t>Each builder is working on these same instructions is a </a:t>
            </a:r>
            <a:r>
              <a:rPr lang="en-US" b="1" dirty="0"/>
              <a:t>“Thread”</a:t>
            </a:r>
          </a:p>
        </p:txBody>
      </p:sp>
      <p:pic>
        <p:nvPicPr>
          <p:cNvPr id="1026" name="Picture 2" descr="Common Quality Lapses in Brick Masonry Construction - The Constructor">
            <a:extLst>
              <a:ext uri="{FF2B5EF4-FFF2-40B4-BE49-F238E27FC236}">
                <a16:creationId xmlns:a16="http://schemas.microsoft.com/office/drawing/2014/main" id="{EC62F390-40EA-AC47-A5EF-D4680D366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407" y="2805385"/>
            <a:ext cx="5429907" cy="361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870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5CFA-88E6-EE49-AD76-5948318A8942}"/>
              </a:ext>
            </a:extLst>
          </p:cNvPr>
          <p:cNvSpPr>
            <a:spLocks noGrp="1"/>
          </p:cNvSpPr>
          <p:nvPr>
            <p:ph type="title"/>
          </p:nvPr>
        </p:nvSpPr>
        <p:spPr>
          <a:xfrm>
            <a:off x="639023" y="310805"/>
            <a:ext cx="4231741" cy="603596"/>
          </a:xfrm>
        </p:spPr>
        <p:txBody>
          <a:bodyPr>
            <a:normAutofit/>
          </a:bodyPr>
          <a:lstStyle/>
          <a:p>
            <a:r>
              <a:rPr lang="en-US" sz="3600" b="1" dirty="0">
                <a:latin typeface="+mn-lt"/>
              </a:rPr>
              <a:t>Unstructured Locks</a:t>
            </a:r>
          </a:p>
        </p:txBody>
      </p:sp>
      <p:sp>
        <p:nvSpPr>
          <p:cNvPr id="3" name="Content Placeholder 2">
            <a:extLst>
              <a:ext uri="{FF2B5EF4-FFF2-40B4-BE49-F238E27FC236}">
                <a16:creationId xmlns:a16="http://schemas.microsoft.com/office/drawing/2014/main" id="{043FB43E-E90A-E744-B6FD-25AD306B4B49}"/>
              </a:ext>
            </a:extLst>
          </p:cNvPr>
          <p:cNvSpPr>
            <a:spLocks noGrp="1"/>
          </p:cNvSpPr>
          <p:nvPr>
            <p:ph idx="1"/>
          </p:nvPr>
        </p:nvSpPr>
        <p:spPr>
          <a:xfrm>
            <a:off x="838200" y="1382005"/>
            <a:ext cx="10515600" cy="2046995"/>
          </a:xfrm>
        </p:spPr>
        <p:txBody>
          <a:bodyPr>
            <a:normAutofit/>
          </a:bodyPr>
          <a:lstStyle/>
          <a:p>
            <a:r>
              <a:rPr lang="en-US" dirty="0"/>
              <a:t>Synchronized keyword – </a:t>
            </a:r>
          </a:p>
          <a:p>
            <a:pPr lvl="1"/>
            <a:r>
              <a:rPr lang="en-US" dirty="0"/>
              <a:t>Structure locks , </a:t>
            </a:r>
          </a:p>
          <a:p>
            <a:pPr lvl="1"/>
            <a:r>
              <a:rPr lang="en-US" dirty="0"/>
              <a:t>Acquire and release handle for you (implicit)</a:t>
            </a:r>
          </a:p>
          <a:p>
            <a:pPr lvl="1"/>
            <a:r>
              <a:rPr lang="en-US" dirty="0"/>
              <a:t>Nesting possible</a:t>
            </a:r>
          </a:p>
          <a:p>
            <a:endParaRPr lang="en-US" dirty="0"/>
          </a:p>
          <a:p>
            <a:endParaRPr lang="en-US" dirty="0"/>
          </a:p>
        </p:txBody>
      </p:sp>
      <p:sp>
        <p:nvSpPr>
          <p:cNvPr id="4" name="TextBox 3">
            <a:extLst>
              <a:ext uri="{FF2B5EF4-FFF2-40B4-BE49-F238E27FC236}">
                <a16:creationId xmlns:a16="http://schemas.microsoft.com/office/drawing/2014/main" id="{3281D043-4B47-1241-91EE-3E3B99629442}"/>
              </a:ext>
            </a:extLst>
          </p:cNvPr>
          <p:cNvSpPr txBox="1"/>
          <p:nvPr/>
        </p:nvSpPr>
        <p:spPr>
          <a:xfrm>
            <a:off x="896293" y="3748135"/>
            <a:ext cx="6962115" cy="369332"/>
          </a:xfrm>
          <a:prstGeom prst="rect">
            <a:avLst/>
          </a:prstGeom>
          <a:noFill/>
        </p:spPr>
        <p:txBody>
          <a:bodyPr wrap="square" rtlCol="0">
            <a:spAutoFit/>
          </a:bodyPr>
          <a:lstStyle/>
          <a:p>
            <a:r>
              <a:rPr lang="en-US" b="1" dirty="0"/>
              <a:t>Sometimes, nesting might not work</a:t>
            </a:r>
          </a:p>
        </p:txBody>
      </p:sp>
      <p:pic>
        <p:nvPicPr>
          <p:cNvPr id="5" name="Picture 4">
            <a:extLst>
              <a:ext uri="{FF2B5EF4-FFF2-40B4-BE49-F238E27FC236}">
                <a16:creationId xmlns:a16="http://schemas.microsoft.com/office/drawing/2014/main" id="{928D12BB-9516-4143-979F-15FFE3B10F16}"/>
              </a:ext>
            </a:extLst>
          </p:cNvPr>
          <p:cNvPicPr>
            <a:picLocks noChangeAspect="1"/>
          </p:cNvPicPr>
          <p:nvPr/>
        </p:nvPicPr>
        <p:blipFill>
          <a:blip r:embed="rId2"/>
          <a:stretch>
            <a:fillRect/>
          </a:stretch>
        </p:blipFill>
        <p:spPr>
          <a:xfrm>
            <a:off x="2199990" y="4696888"/>
            <a:ext cx="6522519" cy="2127972"/>
          </a:xfrm>
          <a:prstGeom prst="rect">
            <a:avLst/>
          </a:prstGeom>
        </p:spPr>
      </p:pic>
      <p:sp>
        <p:nvSpPr>
          <p:cNvPr id="6" name="TextBox 5">
            <a:extLst>
              <a:ext uri="{FF2B5EF4-FFF2-40B4-BE49-F238E27FC236}">
                <a16:creationId xmlns:a16="http://schemas.microsoft.com/office/drawing/2014/main" id="{C7DC267D-E041-F444-B5C9-91ACCA6EA570}"/>
              </a:ext>
            </a:extLst>
          </p:cNvPr>
          <p:cNvSpPr txBox="1"/>
          <p:nvPr/>
        </p:nvSpPr>
        <p:spPr>
          <a:xfrm>
            <a:off x="2372008" y="4327556"/>
            <a:ext cx="2018923" cy="369332"/>
          </a:xfrm>
          <a:prstGeom prst="rect">
            <a:avLst/>
          </a:prstGeom>
          <a:noFill/>
        </p:spPr>
        <p:txBody>
          <a:bodyPr wrap="square" rtlCol="0">
            <a:spAutoFit/>
          </a:bodyPr>
          <a:lstStyle/>
          <a:p>
            <a:r>
              <a:rPr lang="en-US" b="1" dirty="0"/>
              <a:t>Example</a:t>
            </a:r>
          </a:p>
        </p:txBody>
      </p:sp>
    </p:spTree>
    <p:extLst>
      <p:ext uri="{BB962C8B-B14F-4D97-AF65-F5344CB8AC3E}">
        <p14:creationId xmlns:p14="http://schemas.microsoft.com/office/powerpoint/2010/main" val="373962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958B-C414-064B-9907-303F4A3AEB26}"/>
              </a:ext>
            </a:extLst>
          </p:cNvPr>
          <p:cNvSpPr>
            <a:spLocks noGrp="1"/>
          </p:cNvSpPr>
          <p:nvPr>
            <p:ph type="title"/>
          </p:nvPr>
        </p:nvSpPr>
        <p:spPr/>
        <p:txBody>
          <a:bodyPr/>
          <a:lstStyle/>
          <a:p>
            <a:r>
              <a:rPr lang="en-US" sz="3600" b="1" dirty="0">
                <a:latin typeface="+mn-lt"/>
              </a:rPr>
              <a:t>Solution</a:t>
            </a:r>
            <a:r>
              <a:rPr lang="en-US" dirty="0"/>
              <a:t>:</a:t>
            </a:r>
          </a:p>
        </p:txBody>
      </p:sp>
      <p:sp>
        <p:nvSpPr>
          <p:cNvPr id="3" name="Content Placeholder 2">
            <a:extLst>
              <a:ext uri="{FF2B5EF4-FFF2-40B4-BE49-F238E27FC236}">
                <a16:creationId xmlns:a16="http://schemas.microsoft.com/office/drawing/2014/main" id="{335AFAFD-97A5-DF48-A1E2-35C55DF2A709}"/>
              </a:ext>
            </a:extLst>
          </p:cNvPr>
          <p:cNvSpPr>
            <a:spLocks noGrp="1"/>
          </p:cNvSpPr>
          <p:nvPr>
            <p:ph idx="1"/>
          </p:nvPr>
        </p:nvSpPr>
        <p:spPr/>
        <p:txBody>
          <a:bodyPr/>
          <a:lstStyle/>
          <a:p>
            <a:r>
              <a:rPr lang="en-US" b="1" dirty="0"/>
              <a:t>Lock interface </a:t>
            </a:r>
          </a:p>
          <a:p>
            <a:pPr marL="0" indent="0">
              <a:buNone/>
            </a:pPr>
            <a:r>
              <a:rPr lang="en-US" b="1" dirty="0"/>
              <a:t>	</a:t>
            </a:r>
            <a:r>
              <a:rPr lang="en-US" sz="2000" b="1" dirty="0">
                <a:hlinkClick r:id="rId2"/>
              </a:rPr>
              <a:t>https://docs.oracle.com/javase/8/docs/api/java/util/concurrent/locks/Lock.html</a:t>
            </a:r>
            <a:endParaRPr lang="en-US" sz="2000" b="1" dirty="0"/>
          </a:p>
          <a:p>
            <a:pPr marL="0" indent="0">
              <a:buNone/>
            </a:pPr>
            <a:endParaRPr lang="en-US" b="1" dirty="0"/>
          </a:p>
        </p:txBody>
      </p:sp>
    </p:spTree>
    <p:extLst>
      <p:ext uri="{BB962C8B-B14F-4D97-AF65-F5344CB8AC3E}">
        <p14:creationId xmlns:p14="http://schemas.microsoft.com/office/powerpoint/2010/main" val="228629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C576A-B408-5C4D-9196-6B4AEDAA0693}"/>
              </a:ext>
            </a:extLst>
          </p:cNvPr>
          <p:cNvPicPr>
            <a:picLocks noChangeAspect="1"/>
          </p:cNvPicPr>
          <p:nvPr/>
        </p:nvPicPr>
        <p:blipFill>
          <a:blip r:embed="rId2"/>
          <a:stretch>
            <a:fillRect/>
          </a:stretch>
        </p:blipFill>
        <p:spPr>
          <a:xfrm>
            <a:off x="6465373" y="1050205"/>
            <a:ext cx="5630057" cy="3337687"/>
          </a:xfrm>
          <a:prstGeom prst="rect">
            <a:avLst/>
          </a:prstGeom>
        </p:spPr>
      </p:pic>
      <p:pic>
        <p:nvPicPr>
          <p:cNvPr id="5" name="Picture 4">
            <a:extLst>
              <a:ext uri="{FF2B5EF4-FFF2-40B4-BE49-F238E27FC236}">
                <a16:creationId xmlns:a16="http://schemas.microsoft.com/office/drawing/2014/main" id="{B183A569-A643-4248-B853-BA4D436EC552}"/>
              </a:ext>
            </a:extLst>
          </p:cNvPr>
          <p:cNvPicPr>
            <a:picLocks noChangeAspect="1"/>
          </p:cNvPicPr>
          <p:nvPr/>
        </p:nvPicPr>
        <p:blipFill>
          <a:blip r:embed="rId3"/>
          <a:stretch>
            <a:fillRect/>
          </a:stretch>
        </p:blipFill>
        <p:spPr>
          <a:xfrm>
            <a:off x="0" y="1008850"/>
            <a:ext cx="6373639" cy="3583811"/>
          </a:xfrm>
          <a:prstGeom prst="rect">
            <a:avLst/>
          </a:prstGeom>
        </p:spPr>
      </p:pic>
      <p:sp>
        <p:nvSpPr>
          <p:cNvPr id="6" name="TextBox 5">
            <a:extLst>
              <a:ext uri="{FF2B5EF4-FFF2-40B4-BE49-F238E27FC236}">
                <a16:creationId xmlns:a16="http://schemas.microsoft.com/office/drawing/2014/main" id="{8F89A11A-081D-5E4E-8285-69563A79697F}"/>
              </a:ext>
            </a:extLst>
          </p:cNvPr>
          <p:cNvSpPr txBox="1"/>
          <p:nvPr/>
        </p:nvSpPr>
        <p:spPr>
          <a:xfrm>
            <a:off x="733331" y="4934139"/>
            <a:ext cx="4966103"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Implicit lock</a:t>
            </a:r>
          </a:p>
          <a:p>
            <a:pPr marL="285750" indent="-285750">
              <a:buFont typeface="Courier New" panose="02070309020205020404" pitchFamily="49" charset="0"/>
              <a:buChar char="o"/>
            </a:pPr>
            <a:r>
              <a:rPr lang="en-US" dirty="0"/>
              <a:t>Locking and unlocking will be taken care by JVM</a:t>
            </a:r>
          </a:p>
          <a:p>
            <a:endParaRPr lang="en-US" dirty="0"/>
          </a:p>
        </p:txBody>
      </p:sp>
      <p:sp>
        <p:nvSpPr>
          <p:cNvPr id="7" name="TextBox 6">
            <a:extLst>
              <a:ext uri="{FF2B5EF4-FFF2-40B4-BE49-F238E27FC236}">
                <a16:creationId xmlns:a16="http://schemas.microsoft.com/office/drawing/2014/main" id="{DFD1EB8D-92D7-4147-A703-BA96301C6F86}"/>
              </a:ext>
            </a:extLst>
          </p:cNvPr>
          <p:cNvSpPr txBox="1"/>
          <p:nvPr/>
        </p:nvSpPr>
        <p:spPr>
          <a:xfrm>
            <a:off x="6655356" y="4746465"/>
            <a:ext cx="5825184"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Explicit lock</a:t>
            </a:r>
          </a:p>
          <a:p>
            <a:pPr marL="285750" indent="-285750">
              <a:buFont typeface="Courier New" panose="02070309020205020404" pitchFamily="49" charset="0"/>
              <a:buChar char="o"/>
            </a:pPr>
            <a:r>
              <a:rPr lang="en-US" dirty="0"/>
              <a:t>Ability to </a:t>
            </a:r>
            <a:r>
              <a:rPr lang="en-US" dirty="0" err="1"/>
              <a:t>tryLock</a:t>
            </a:r>
            <a:r>
              <a:rPr lang="en-US" dirty="0"/>
              <a:t> and </a:t>
            </a:r>
            <a:r>
              <a:rPr lang="en-US" dirty="0" err="1"/>
              <a:t>tryLock</a:t>
            </a:r>
            <a:r>
              <a:rPr lang="en-US" dirty="0"/>
              <a:t>(timeout)</a:t>
            </a:r>
          </a:p>
          <a:p>
            <a:pPr marL="285750" indent="-285750">
              <a:buFont typeface="Courier New" panose="02070309020205020404" pitchFamily="49" charset="0"/>
              <a:buChar char="o"/>
            </a:pPr>
            <a:r>
              <a:rPr lang="en-US" dirty="0"/>
              <a:t>Locks allow locking/unlocking in any scope and any order</a:t>
            </a:r>
          </a:p>
        </p:txBody>
      </p:sp>
    </p:spTree>
    <p:extLst>
      <p:ext uri="{BB962C8B-B14F-4D97-AF65-F5344CB8AC3E}">
        <p14:creationId xmlns:p14="http://schemas.microsoft.com/office/powerpoint/2010/main" val="2268930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25E2F-601C-3343-A10A-A75670446B48}"/>
              </a:ext>
            </a:extLst>
          </p:cNvPr>
          <p:cNvPicPr>
            <a:picLocks noChangeAspect="1"/>
          </p:cNvPicPr>
          <p:nvPr/>
        </p:nvPicPr>
        <p:blipFill>
          <a:blip r:embed="rId2"/>
          <a:stretch>
            <a:fillRect/>
          </a:stretch>
        </p:blipFill>
        <p:spPr>
          <a:xfrm>
            <a:off x="1869260" y="1243620"/>
            <a:ext cx="7517501" cy="3881988"/>
          </a:xfrm>
          <a:prstGeom prst="rect">
            <a:avLst/>
          </a:prstGeom>
        </p:spPr>
      </p:pic>
    </p:spTree>
    <p:extLst>
      <p:ext uri="{BB962C8B-B14F-4D97-AF65-F5344CB8AC3E}">
        <p14:creationId xmlns:p14="http://schemas.microsoft.com/office/powerpoint/2010/main" val="393410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7F1D1-46A4-F448-89CA-5FC89BD16FA7}"/>
              </a:ext>
            </a:extLst>
          </p:cNvPr>
          <p:cNvPicPr>
            <a:picLocks noChangeAspect="1"/>
          </p:cNvPicPr>
          <p:nvPr/>
        </p:nvPicPr>
        <p:blipFill>
          <a:blip r:embed="rId2"/>
          <a:stretch>
            <a:fillRect/>
          </a:stretch>
        </p:blipFill>
        <p:spPr>
          <a:xfrm>
            <a:off x="479834" y="704930"/>
            <a:ext cx="11075918" cy="4998753"/>
          </a:xfrm>
          <a:prstGeom prst="rect">
            <a:avLst/>
          </a:prstGeom>
        </p:spPr>
      </p:pic>
      <p:sp>
        <p:nvSpPr>
          <p:cNvPr id="6" name="TextBox 5">
            <a:extLst>
              <a:ext uri="{FF2B5EF4-FFF2-40B4-BE49-F238E27FC236}">
                <a16:creationId xmlns:a16="http://schemas.microsoft.com/office/drawing/2014/main" id="{D1BC9EBE-5D03-A041-A74E-9E0205EB1A43}"/>
              </a:ext>
            </a:extLst>
          </p:cNvPr>
          <p:cNvSpPr txBox="1"/>
          <p:nvPr/>
        </p:nvSpPr>
        <p:spPr>
          <a:xfrm>
            <a:off x="194209" y="0"/>
            <a:ext cx="3002145" cy="369332"/>
          </a:xfrm>
          <a:prstGeom prst="rect">
            <a:avLst/>
          </a:prstGeom>
          <a:noFill/>
        </p:spPr>
        <p:txBody>
          <a:bodyPr wrap="square" rtlCol="0">
            <a:spAutoFit/>
          </a:bodyPr>
          <a:lstStyle/>
          <a:p>
            <a:r>
              <a:rPr lang="en-US" b="1" dirty="0"/>
              <a:t>Problem Statement: </a:t>
            </a:r>
          </a:p>
        </p:txBody>
      </p:sp>
    </p:spTree>
    <p:extLst>
      <p:ext uri="{BB962C8B-B14F-4D97-AF65-F5344CB8AC3E}">
        <p14:creationId xmlns:p14="http://schemas.microsoft.com/office/powerpoint/2010/main" val="3485195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DDA136-2126-7F4B-83F1-D672406CA325}"/>
              </a:ext>
            </a:extLst>
          </p:cNvPr>
          <p:cNvPicPr>
            <a:picLocks noChangeAspect="1"/>
          </p:cNvPicPr>
          <p:nvPr/>
        </p:nvPicPr>
        <p:blipFill>
          <a:blip r:embed="rId2"/>
          <a:stretch>
            <a:fillRect/>
          </a:stretch>
        </p:blipFill>
        <p:spPr>
          <a:xfrm>
            <a:off x="784927" y="706634"/>
            <a:ext cx="9500050" cy="5614955"/>
          </a:xfrm>
          <a:prstGeom prst="rect">
            <a:avLst/>
          </a:prstGeom>
        </p:spPr>
      </p:pic>
    </p:spTree>
    <p:extLst>
      <p:ext uri="{BB962C8B-B14F-4D97-AF65-F5344CB8AC3E}">
        <p14:creationId xmlns:p14="http://schemas.microsoft.com/office/powerpoint/2010/main" val="2789926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CDB97-5D05-E64D-BFAF-ADA53D314595}"/>
              </a:ext>
            </a:extLst>
          </p:cNvPr>
          <p:cNvPicPr>
            <a:picLocks noChangeAspect="1"/>
          </p:cNvPicPr>
          <p:nvPr/>
        </p:nvPicPr>
        <p:blipFill>
          <a:blip r:embed="rId2"/>
          <a:stretch>
            <a:fillRect/>
          </a:stretch>
        </p:blipFill>
        <p:spPr>
          <a:xfrm>
            <a:off x="1100517" y="599493"/>
            <a:ext cx="9356692" cy="5530224"/>
          </a:xfrm>
          <a:prstGeom prst="rect">
            <a:avLst/>
          </a:prstGeom>
        </p:spPr>
      </p:pic>
    </p:spTree>
    <p:extLst>
      <p:ext uri="{BB962C8B-B14F-4D97-AF65-F5344CB8AC3E}">
        <p14:creationId xmlns:p14="http://schemas.microsoft.com/office/powerpoint/2010/main" val="713562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7FB4B-F65F-0348-86EF-A9A5D885BCDC}"/>
              </a:ext>
            </a:extLst>
          </p:cNvPr>
          <p:cNvPicPr>
            <a:picLocks noChangeAspect="1"/>
          </p:cNvPicPr>
          <p:nvPr/>
        </p:nvPicPr>
        <p:blipFill>
          <a:blip r:embed="rId2"/>
          <a:stretch>
            <a:fillRect/>
          </a:stretch>
        </p:blipFill>
        <p:spPr>
          <a:xfrm>
            <a:off x="1076240" y="755703"/>
            <a:ext cx="10169643" cy="5883812"/>
          </a:xfrm>
          <a:prstGeom prst="rect">
            <a:avLst/>
          </a:prstGeom>
        </p:spPr>
      </p:pic>
      <p:sp>
        <p:nvSpPr>
          <p:cNvPr id="5" name="TextBox 4">
            <a:extLst>
              <a:ext uri="{FF2B5EF4-FFF2-40B4-BE49-F238E27FC236}">
                <a16:creationId xmlns:a16="http://schemas.microsoft.com/office/drawing/2014/main" id="{0D7890FD-B660-F841-AC24-ACBFD87A8E89}"/>
              </a:ext>
            </a:extLst>
          </p:cNvPr>
          <p:cNvSpPr txBox="1"/>
          <p:nvPr/>
        </p:nvSpPr>
        <p:spPr>
          <a:xfrm>
            <a:off x="3932729" y="161841"/>
            <a:ext cx="3672182" cy="646331"/>
          </a:xfrm>
          <a:prstGeom prst="rect">
            <a:avLst/>
          </a:prstGeom>
          <a:noFill/>
        </p:spPr>
        <p:txBody>
          <a:bodyPr wrap="square" rtlCol="0">
            <a:spAutoFit/>
          </a:bodyPr>
          <a:lstStyle/>
          <a:p>
            <a:r>
              <a:rPr lang="en-US" sz="3600" b="1" dirty="0"/>
              <a:t>Create a Pool</a:t>
            </a:r>
          </a:p>
        </p:txBody>
      </p:sp>
    </p:spTree>
    <p:extLst>
      <p:ext uri="{BB962C8B-B14F-4D97-AF65-F5344CB8AC3E}">
        <p14:creationId xmlns:p14="http://schemas.microsoft.com/office/powerpoint/2010/main" val="3148280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33314-D1B4-0647-981A-53E1E2511DB9}"/>
              </a:ext>
            </a:extLst>
          </p:cNvPr>
          <p:cNvPicPr>
            <a:picLocks noChangeAspect="1"/>
          </p:cNvPicPr>
          <p:nvPr/>
        </p:nvPicPr>
        <p:blipFill>
          <a:blip r:embed="rId2"/>
          <a:stretch>
            <a:fillRect/>
          </a:stretch>
        </p:blipFill>
        <p:spPr>
          <a:xfrm>
            <a:off x="173939" y="588343"/>
            <a:ext cx="11561275" cy="5681314"/>
          </a:xfrm>
          <a:prstGeom prst="rect">
            <a:avLst/>
          </a:prstGeom>
        </p:spPr>
      </p:pic>
      <p:sp>
        <p:nvSpPr>
          <p:cNvPr id="7" name="TextBox 6">
            <a:extLst>
              <a:ext uri="{FF2B5EF4-FFF2-40B4-BE49-F238E27FC236}">
                <a16:creationId xmlns:a16="http://schemas.microsoft.com/office/drawing/2014/main" id="{02D8C47A-29F4-C540-BE01-9A75DB2F1141}"/>
              </a:ext>
            </a:extLst>
          </p:cNvPr>
          <p:cNvSpPr txBox="1"/>
          <p:nvPr/>
        </p:nvSpPr>
        <p:spPr>
          <a:xfrm>
            <a:off x="9587620" y="3141553"/>
            <a:ext cx="344031" cy="369332"/>
          </a:xfrm>
          <a:prstGeom prst="rect">
            <a:avLst/>
          </a:prstGeom>
          <a:noFill/>
        </p:spPr>
        <p:txBody>
          <a:bodyPr wrap="square" rtlCol="0">
            <a:spAutoFit/>
          </a:bodyPr>
          <a:lstStyle/>
          <a:p>
            <a:r>
              <a:rPr lang="en-US" dirty="0">
                <a:highlight>
                  <a:srgbClr val="000000"/>
                </a:highlight>
              </a:rPr>
              <a:t>h</a:t>
            </a:r>
          </a:p>
        </p:txBody>
      </p:sp>
    </p:spTree>
    <p:extLst>
      <p:ext uri="{BB962C8B-B14F-4D97-AF65-F5344CB8AC3E}">
        <p14:creationId xmlns:p14="http://schemas.microsoft.com/office/powerpoint/2010/main" val="44010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86A8D-A016-364B-AFEF-526F1A38294F}"/>
              </a:ext>
            </a:extLst>
          </p:cNvPr>
          <p:cNvPicPr>
            <a:picLocks noChangeAspect="1"/>
          </p:cNvPicPr>
          <p:nvPr/>
        </p:nvPicPr>
        <p:blipFill>
          <a:blip r:embed="rId2"/>
          <a:stretch>
            <a:fillRect/>
          </a:stretch>
        </p:blipFill>
        <p:spPr>
          <a:xfrm>
            <a:off x="1137890" y="1149789"/>
            <a:ext cx="10206101" cy="5309603"/>
          </a:xfrm>
          <a:prstGeom prst="rect">
            <a:avLst/>
          </a:prstGeom>
        </p:spPr>
      </p:pic>
      <p:sp>
        <p:nvSpPr>
          <p:cNvPr id="2" name="TextBox 1">
            <a:extLst>
              <a:ext uri="{FF2B5EF4-FFF2-40B4-BE49-F238E27FC236}">
                <a16:creationId xmlns:a16="http://schemas.microsoft.com/office/drawing/2014/main" id="{F434E3A8-F1DE-3444-9038-0593E9B9EAE7}"/>
              </a:ext>
            </a:extLst>
          </p:cNvPr>
          <p:cNvSpPr txBox="1"/>
          <p:nvPr/>
        </p:nvSpPr>
        <p:spPr>
          <a:xfrm>
            <a:off x="1577947" y="598811"/>
            <a:ext cx="4518053" cy="369332"/>
          </a:xfrm>
          <a:prstGeom prst="rect">
            <a:avLst/>
          </a:prstGeom>
          <a:noFill/>
        </p:spPr>
        <p:txBody>
          <a:bodyPr wrap="square" rtlCol="0">
            <a:spAutoFit/>
          </a:bodyPr>
          <a:lstStyle/>
          <a:p>
            <a:r>
              <a:rPr lang="en-US" b="1" dirty="0"/>
              <a:t>Fixed Thread Pool</a:t>
            </a:r>
          </a:p>
        </p:txBody>
      </p:sp>
    </p:spTree>
    <p:extLst>
      <p:ext uri="{BB962C8B-B14F-4D97-AF65-F5344CB8AC3E}">
        <p14:creationId xmlns:p14="http://schemas.microsoft.com/office/powerpoint/2010/main" val="180740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217D-C878-F344-AD25-F972E53896C8}"/>
              </a:ext>
            </a:extLst>
          </p:cNvPr>
          <p:cNvSpPr>
            <a:spLocks noGrp="1"/>
          </p:cNvSpPr>
          <p:nvPr>
            <p:ph type="title"/>
          </p:nvPr>
        </p:nvSpPr>
        <p:spPr>
          <a:xfrm>
            <a:off x="417786" y="301296"/>
            <a:ext cx="4112172" cy="759482"/>
          </a:xfrm>
        </p:spPr>
        <p:txBody>
          <a:bodyPr>
            <a:normAutofit/>
          </a:bodyPr>
          <a:lstStyle/>
          <a:p>
            <a:r>
              <a:rPr lang="en-US" sz="4000" b="1" dirty="0">
                <a:latin typeface="+mn-lt"/>
              </a:rPr>
              <a:t>What is Process</a:t>
            </a:r>
          </a:p>
        </p:txBody>
      </p:sp>
      <p:sp>
        <p:nvSpPr>
          <p:cNvPr id="3" name="Content Placeholder 2">
            <a:extLst>
              <a:ext uri="{FF2B5EF4-FFF2-40B4-BE49-F238E27FC236}">
                <a16:creationId xmlns:a16="http://schemas.microsoft.com/office/drawing/2014/main" id="{E2F84D42-3134-0949-AB4D-F421D214AA6B}"/>
              </a:ext>
            </a:extLst>
          </p:cNvPr>
          <p:cNvSpPr>
            <a:spLocks noGrp="1"/>
          </p:cNvSpPr>
          <p:nvPr>
            <p:ph idx="1"/>
          </p:nvPr>
        </p:nvSpPr>
        <p:spPr>
          <a:xfrm>
            <a:off x="838200" y="1825625"/>
            <a:ext cx="10515600" cy="2904030"/>
          </a:xfrm>
        </p:spPr>
        <p:txBody>
          <a:bodyPr>
            <a:normAutofit fontScale="92500" lnSpcReduction="10000"/>
          </a:bodyPr>
          <a:lstStyle/>
          <a:p>
            <a:pPr>
              <a:buFont typeface="Courier New" panose="02070309020205020404" pitchFamily="49" charset="0"/>
              <a:buChar char="o"/>
            </a:pPr>
            <a:r>
              <a:rPr lang="en-US" dirty="0"/>
              <a:t> Application/program/App software</a:t>
            </a:r>
          </a:p>
          <a:p>
            <a:pPr>
              <a:buFont typeface="Courier New" panose="02070309020205020404" pitchFamily="49" charset="0"/>
              <a:buChar char="o"/>
            </a:pPr>
            <a:r>
              <a:rPr lang="en-US" dirty="0"/>
              <a:t> Running an application  - OS will do below</a:t>
            </a:r>
          </a:p>
          <a:p>
            <a:pPr lvl="1">
              <a:buFont typeface="Wingdings" pitchFamily="2" charset="2"/>
              <a:buChar char="§"/>
            </a:pPr>
            <a:r>
              <a:rPr lang="en-US" dirty="0"/>
              <a:t> load program to memory</a:t>
            </a:r>
          </a:p>
          <a:p>
            <a:pPr lvl="1">
              <a:buFont typeface="Wingdings" pitchFamily="2" charset="2"/>
              <a:buChar char="§"/>
            </a:pPr>
            <a:r>
              <a:rPr lang="en-US" dirty="0"/>
              <a:t> Allocate resources to program run</a:t>
            </a:r>
          </a:p>
          <a:p>
            <a:pPr lvl="1">
              <a:buFont typeface="Wingdings" pitchFamily="2" charset="2"/>
              <a:buChar char="§"/>
            </a:pPr>
            <a:r>
              <a:rPr lang="en-US" dirty="0"/>
              <a:t> “Execute” the program -&gt; Process (run state of an app)</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483863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1498-1730-A549-840B-B3C28EC09FD5}"/>
              </a:ext>
            </a:extLst>
          </p:cNvPr>
          <p:cNvSpPr>
            <a:spLocks noGrp="1"/>
          </p:cNvSpPr>
          <p:nvPr>
            <p:ph type="title"/>
          </p:nvPr>
        </p:nvSpPr>
        <p:spPr>
          <a:xfrm>
            <a:off x="838200" y="365126"/>
            <a:ext cx="10515600" cy="694130"/>
          </a:xfrm>
        </p:spPr>
        <p:txBody>
          <a:bodyPr>
            <a:normAutofit/>
          </a:bodyPr>
          <a:lstStyle/>
          <a:p>
            <a:r>
              <a:rPr lang="en-US" sz="3600" b="1" dirty="0">
                <a:latin typeface="+mn-lt"/>
              </a:rPr>
              <a:t>Executor service</a:t>
            </a:r>
          </a:p>
        </p:txBody>
      </p:sp>
      <p:sp>
        <p:nvSpPr>
          <p:cNvPr id="3" name="Content Placeholder 2">
            <a:extLst>
              <a:ext uri="{FF2B5EF4-FFF2-40B4-BE49-F238E27FC236}">
                <a16:creationId xmlns:a16="http://schemas.microsoft.com/office/drawing/2014/main" id="{481907F1-383D-CE4E-A3BE-BD8DB8A03B3E}"/>
              </a:ext>
            </a:extLst>
          </p:cNvPr>
          <p:cNvSpPr>
            <a:spLocks noGrp="1"/>
          </p:cNvSpPr>
          <p:nvPr>
            <p:ph idx="1"/>
          </p:nvPr>
        </p:nvSpPr>
        <p:spPr>
          <a:xfrm>
            <a:off x="838200" y="1409165"/>
            <a:ext cx="10515600" cy="4351338"/>
          </a:xfrm>
        </p:spPr>
        <p:txBody>
          <a:bodyPr/>
          <a:lstStyle/>
          <a:p>
            <a:r>
              <a:rPr lang="en-US" dirty="0"/>
              <a:t>High level threading API for tasks</a:t>
            </a:r>
          </a:p>
          <a:p>
            <a:r>
              <a:rPr lang="en-US" dirty="0"/>
              <a:t>Manages </a:t>
            </a:r>
            <a:r>
              <a:rPr lang="en-US" dirty="0" err="1"/>
              <a:t>runnables</a:t>
            </a:r>
            <a:r>
              <a:rPr lang="en-US" dirty="0"/>
              <a:t> for you</a:t>
            </a:r>
          </a:p>
          <a:p>
            <a:r>
              <a:rPr lang="en-US" dirty="0"/>
              <a:t>Motivation: Thread creation is resource </a:t>
            </a:r>
            <a:r>
              <a:rPr lang="en-US" dirty="0" err="1"/>
              <a:t>insentive</a:t>
            </a:r>
            <a:r>
              <a:rPr lang="en-US" dirty="0"/>
              <a:t> so reuse threads</a:t>
            </a:r>
          </a:p>
          <a:p>
            <a:r>
              <a:rPr lang="en-US" dirty="0"/>
              <a:t>Thread Pool : Fixed </a:t>
            </a:r>
            <a:r>
              <a:rPr lang="en-US" dirty="0" err="1"/>
              <a:t>no.of</a:t>
            </a:r>
            <a:r>
              <a:rPr lang="en-US" dirty="0"/>
              <a:t> instances </a:t>
            </a:r>
          </a:p>
          <a:p>
            <a:endParaRPr lang="en-US" dirty="0"/>
          </a:p>
        </p:txBody>
      </p:sp>
      <p:sp>
        <p:nvSpPr>
          <p:cNvPr id="4" name="TextBox 3">
            <a:extLst>
              <a:ext uri="{FF2B5EF4-FFF2-40B4-BE49-F238E27FC236}">
                <a16:creationId xmlns:a16="http://schemas.microsoft.com/office/drawing/2014/main" id="{AA92B8A3-3DE0-C143-B1B1-F1DAEECCAD3A}"/>
              </a:ext>
            </a:extLst>
          </p:cNvPr>
          <p:cNvSpPr txBox="1"/>
          <p:nvPr/>
        </p:nvSpPr>
        <p:spPr>
          <a:xfrm>
            <a:off x="146331" y="113288"/>
            <a:ext cx="1383738" cy="369332"/>
          </a:xfrm>
          <a:prstGeom prst="rect">
            <a:avLst/>
          </a:prstGeom>
          <a:noFill/>
        </p:spPr>
        <p:txBody>
          <a:bodyPr wrap="square" rtlCol="0">
            <a:spAutoFit/>
          </a:bodyPr>
          <a:lstStyle/>
          <a:p>
            <a:r>
              <a:rPr lang="en-US" dirty="0"/>
              <a:t>Day5:</a:t>
            </a:r>
          </a:p>
        </p:txBody>
      </p:sp>
    </p:spTree>
    <p:extLst>
      <p:ext uri="{BB962C8B-B14F-4D97-AF65-F5344CB8AC3E}">
        <p14:creationId xmlns:p14="http://schemas.microsoft.com/office/powerpoint/2010/main" val="1130526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F6710-4F23-4F44-AED7-41E6D4F47E1F}"/>
              </a:ext>
            </a:extLst>
          </p:cNvPr>
          <p:cNvSpPr txBox="1"/>
          <p:nvPr/>
        </p:nvSpPr>
        <p:spPr>
          <a:xfrm>
            <a:off x="3738520" y="291313"/>
            <a:ext cx="2856489" cy="369332"/>
          </a:xfrm>
          <a:prstGeom prst="rect">
            <a:avLst/>
          </a:prstGeom>
          <a:noFill/>
        </p:spPr>
        <p:txBody>
          <a:bodyPr wrap="square" rtlCol="0">
            <a:spAutoFit/>
          </a:bodyPr>
          <a:lstStyle/>
          <a:p>
            <a:r>
              <a:rPr lang="en-US" b="1" dirty="0"/>
              <a:t>Ideal Thread Pool Size ?</a:t>
            </a:r>
          </a:p>
        </p:txBody>
      </p:sp>
      <p:pic>
        <p:nvPicPr>
          <p:cNvPr id="5" name="Picture 4">
            <a:extLst>
              <a:ext uri="{FF2B5EF4-FFF2-40B4-BE49-F238E27FC236}">
                <a16:creationId xmlns:a16="http://schemas.microsoft.com/office/drawing/2014/main" id="{85BBBF18-033E-7B44-B2E3-6F4BB75B178D}"/>
              </a:ext>
            </a:extLst>
          </p:cNvPr>
          <p:cNvPicPr>
            <a:picLocks noChangeAspect="1"/>
          </p:cNvPicPr>
          <p:nvPr/>
        </p:nvPicPr>
        <p:blipFill>
          <a:blip r:embed="rId2"/>
          <a:stretch>
            <a:fillRect/>
          </a:stretch>
        </p:blipFill>
        <p:spPr>
          <a:xfrm>
            <a:off x="484685" y="915082"/>
            <a:ext cx="10646421" cy="5662115"/>
          </a:xfrm>
          <a:prstGeom prst="rect">
            <a:avLst/>
          </a:prstGeom>
        </p:spPr>
      </p:pic>
    </p:spTree>
    <p:extLst>
      <p:ext uri="{BB962C8B-B14F-4D97-AF65-F5344CB8AC3E}">
        <p14:creationId xmlns:p14="http://schemas.microsoft.com/office/powerpoint/2010/main" val="3840730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4C78B-36EE-754B-BA3D-B567D32261A7}"/>
              </a:ext>
            </a:extLst>
          </p:cNvPr>
          <p:cNvPicPr>
            <a:picLocks noChangeAspect="1"/>
          </p:cNvPicPr>
          <p:nvPr/>
        </p:nvPicPr>
        <p:blipFill>
          <a:blip r:embed="rId2"/>
          <a:stretch>
            <a:fillRect/>
          </a:stretch>
        </p:blipFill>
        <p:spPr>
          <a:xfrm>
            <a:off x="284824" y="627233"/>
            <a:ext cx="11010572" cy="5603534"/>
          </a:xfrm>
          <a:prstGeom prst="rect">
            <a:avLst/>
          </a:prstGeom>
        </p:spPr>
      </p:pic>
    </p:spTree>
    <p:extLst>
      <p:ext uri="{BB962C8B-B14F-4D97-AF65-F5344CB8AC3E}">
        <p14:creationId xmlns:p14="http://schemas.microsoft.com/office/powerpoint/2010/main" val="3625521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DBA24-F385-694B-ACA5-7F20EA9FBF6C}"/>
              </a:ext>
            </a:extLst>
          </p:cNvPr>
          <p:cNvPicPr>
            <a:picLocks noChangeAspect="1"/>
          </p:cNvPicPr>
          <p:nvPr/>
        </p:nvPicPr>
        <p:blipFill>
          <a:blip r:embed="rId2"/>
          <a:stretch>
            <a:fillRect/>
          </a:stretch>
        </p:blipFill>
        <p:spPr>
          <a:xfrm>
            <a:off x="1823775" y="4855779"/>
            <a:ext cx="7110017" cy="1918574"/>
          </a:xfrm>
          <a:prstGeom prst="rect">
            <a:avLst/>
          </a:prstGeom>
        </p:spPr>
      </p:pic>
      <p:pic>
        <p:nvPicPr>
          <p:cNvPr id="2" name="Picture 1">
            <a:extLst>
              <a:ext uri="{FF2B5EF4-FFF2-40B4-BE49-F238E27FC236}">
                <a16:creationId xmlns:a16="http://schemas.microsoft.com/office/drawing/2014/main" id="{2B298698-656A-B646-A4CE-D7172F6D46D6}"/>
              </a:ext>
            </a:extLst>
          </p:cNvPr>
          <p:cNvPicPr>
            <a:picLocks noChangeAspect="1"/>
          </p:cNvPicPr>
          <p:nvPr/>
        </p:nvPicPr>
        <p:blipFill>
          <a:blip r:embed="rId3"/>
          <a:stretch>
            <a:fillRect/>
          </a:stretch>
        </p:blipFill>
        <p:spPr>
          <a:xfrm>
            <a:off x="289265" y="929729"/>
            <a:ext cx="5647563" cy="2477912"/>
          </a:xfrm>
          <a:prstGeom prst="rect">
            <a:avLst/>
          </a:prstGeom>
        </p:spPr>
      </p:pic>
      <p:pic>
        <p:nvPicPr>
          <p:cNvPr id="3" name="Picture 2">
            <a:extLst>
              <a:ext uri="{FF2B5EF4-FFF2-40B4-BE49-F238E27FC236}">
                <a16:creationId xmlns:a16="http://schemas.microsoft.com/office/drawing/2014/main" id="{FEC3579C-5626-9842-A410-E7480991E25F}"/>
              </a:ext>
            </a:extLst>
          </p:cNvPr>
          <p:cNvPicPr>
            <a:picLocks noChangeAspect="1"/>
          </p:cNvPicPr>
          <p:nvPr/>
        </p:nvPicPr>
        <p:blipFill>
          <a:blip r:embed="rId4"/>
          <a:stretch>
            <a:fillRect/>
          </a:stretch>
        </p:blipFill>
        <p:spPr>
          <a:xfrm>
            <a:off x="6092779" y="733782"/>
            <a:ext cx="5809956" cy="3597215"/>
          </a:xfrm>
          <a:prstGeom prst="rect">
            <a:avLst/>
          </a:prstGeom>
        </p:spPr>
      </p:pic>
      <p:sp>
        <p:nvSpPr>
          <p:cNvPr id="6" name="TextBox 5">
            <a:extLst>
              <a:ext uri="{FF2B5EF4-FFF2-40B4-BE49-F238E27FC236}">
                <a16:creationId xmlns:a16="http://schemas.microsoft.com/office/drawing/2014/main" id="{2DBFA303-7A15-3C45-8017-DC886F456D27}"/>
              </a:ext>
            </a:extLst>
          </p:cNvPr>
          <p:cNvSpPr txBox="1"/>
          <p:nvPr/>
        </p:nvSpPr>
        <p:spPr>
          <a:xfrm>
            <a:off x="6432331" y="283779"/>
            <a:ext cx="1530227" cy="369332"/>
          </a:xfrm>
          <a:prstGeom prst="rect">
            <a:avLst/>
          </a:prstGeom>
          <a:noFill/>
        </p:spPr>
        <p:txBody>
          <a:bodyPr wrap="none" rtlCol="0">
            <a:spAutoFit/>
          </a:bodyPr>
          <a:lstStyle/>
          <a:p>
            <a:r>
              <a:rPr lang="en-US" dirty="0"/>
              <a:t>Azure B-Series</a:t>
            </a:r>
          </a:p>
        </p:txBody>
      </p:sp>
    </p:spTree>
    <p:extLst>
      <p:ext uri="{BB962C8B-B14F-4D97-AF65-F5344CB8AC3E}">
        <p14:creationId xmlns:p14="http://schemas.microsoft.com/office/powerpoint/2010/main" val="3684520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3FFD-B389-2B46-AB28-4523F19E78EF}"/>
              </a:ext>
            </a:extLst>
          </p:cNvPr>
          <p:cNvSpPr>
            <a:spLocks noGrp="1"/>
          </p:cNvSpPr>
          <p:nvPr>
            <p:ph type="title"/>
          </p:nvPr>
        </p:nvSpPr>
        <p:spPr>
          <a:xfrm>
            <a:off x="838201" y="365125"/>
            <a:ext cx="2900320" cy="476447"/>
          </a:xfrm>
        </p:spPr>
        <p:txBody>
          <a:bodyPr>
            <a:normAutofit fontScale="90000"/>
          </a:bodyPr>
          <a:lstStyle/>
          <a:p>
            <a:r>
              <a:rPr lang="en-US" sz="3600" b="1" dirty="0">
                <a:latin typeface="+mn-lt"/>
              </a:rPr>
              <a:t>Types of Pools</a:t>
            </a:r>
          </a:p>
        </p:txBody>
      </p:sp>
      <p:sp>
        <p:nvSpPr>
          <p:cNvPr id="3" name="Content Placeholder 2">
            <a:extLst>
              <a:ext uri="{FF2B5EF4-FFF2-40B4-BE49-F238E27FC236}">
                <a16:creationId xmlns:a16="http://schemas.microsoft.com/office/drawing/2014/main" id="{33F6C2F9-8E75-DD4D-A313-4400867D1426}"/>
              </a:ext>
            </a:extLst>
          </p:cNvPr>
          <p:cNvSpPr>
            <a:spLocks noGrp="1"/>
          </p:cNvSpPr>
          <p:nvPr>
            <p:ph idx="1"/>
          </p:nvPr>
        </p:nvSpPr>
        <p:spPr>
          <a:xfrm>
            <a:off x="838200" y="1253331"/>
            <a:ext cx="10515600" cy="4351338"/>
          </a:xfrm>
        </p:spPr>
        <p:txBody>
          <a:bodyPr/>
          <a:lstStyle/>
          <a:p>
            <a:r>
              <a:rPr lang="en-US" dirty="0"/>
              <a:t>Fixed Thread Pool</a:t>
            </a:r>
          </a:p>
          <a:p>
            <a:r>
              <a:rPr lang="en-US" dirty="0"/>
              <a:t>Cached Thread Pool</a:t>
            </a:r>
          </a:p>
          <a:p>
            <a:r>
              <a:rPr lang="en-US" dirty="0"/>
              <a:t>Scheduled Thread Pool</a:t>
            </a:r>
          </a:p>
          <a:p>
            <a:r>
              <a:rPr lang="en-US" dirty="0"/>
              <a:t>Single Thread Executor</a:t>
            </a:r>
          </a:p>
        </p:txBody>
      </p:sp>
    </p:spTree>
    <p:extLst>
      <p:ext uri="{BB962C8B-B14F-4D97-AF65-F5344CB8AC3E}">
        <p14:creationId xmlns:p14="http://schemas.microsoft.com/office/powerpoint/2010/main" val="690784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8C8358-C1B0-464B-B64D-02A3CED0165A}"/>
              </a:ext>
            </a:extLst>
          </p:cNvPr>
          <p:cNvPicPr>
            <a:picLocks noChangeAspect="1"/>
          </p:cNvPicPr>
          <p:nvPr/>
        </p:nvPicPr>
        <p:blipFill>
          <a:blip r:embed="rId2"/>
          <a:stretch>
            <a:fillRect/>
          </a:stretch>
        </p:blipFill>
        <p:spPr>
          <a:xfrm>
            <a:off x="882695" y="1181437"/>
            <a:ext cx="10168328" cy="4985650"/>
          </a:xfrm>
          <a:prstGeom prst="rect">
            <a:avLst/>
          </a:prstGeom>
        </p:spPr>
      </p:pic>
      <p:sp>
        <p:nvSpPr>
          <p:cNvPr id="5" name="TextBox 4">
            <a:extLst>
              <a:ext uri="{FF2B5EF4-FFF2-40B4-BE49-F238E27FC236}">
                <a16:creationId xmlns:a16="http://schemas.microsoft.com/office/drawing/2014/main" id="{48A71DB8-D187-4043-B7C6-0775A9AC2558}"/>
              </a:ext>
            </a:extLst>
          </p:cNvPr>
          <p:cNvSpPr txBox="1"/>
          <p:nvPr/>
        </p:nvSpPr>
        <p:spPr>
          <a:xfrm>
            <a:off x="4475558" y="308487"/>
            <a:ext cx="3826147" cy="369332"/>
          </a:xfrm>
          <a:prstGeom prst="rect">
            <a:avLst/>
          </a:prstGeom>
          <a:noFill/>
        </p:spPr>
        <p:txBody>
          <a:bodyPr wrap="square" rtlCol="0">
            <a:spAutoFit/>
          </a:bodyPr>
          <a:lstStyle/>
          <a:p>
            <a:r>
              <a:rPr lang="en-US" dirty="0"/>
              <a:t>Cached Thread Pool</a:t>
            </a:r>
          </a:p>
        </p:txBody>
      </p:sp>
    </p:spTree>
    <p:extLst>
      <p:ext uri="{BB962C8B-B14F-4D97-AF65-F5344CB8AC3E}">
        <p14:creationId xmlns:p14="http://schemas.microsoft.com/office/powerpoint/2010/main" val="273050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5BE1E-E56B-F04B-8E68-0C94A0E6B8B2}"/>
              </a:ext>
            </a:extLst>
          </p:cNvPr>
          <p:cNvPicPr>
            <a:picLocks noChangeAspect="1"/>
          </p:cNvPicPr>
          <p:nvPr/>
        </p:nvPicPr>
        <p:blipFill>
          <a:blip r:embed="rId2"/>
          <a:stretch>
            <a:fillRect/>
          </a:stretch>
        </p:blipFill>
        <p:spPr>
          <a:xfrm>
            <a:off x="1616124" y="1116702"/>
            <a:ext cx="8649971" cy="4241182"/>
          </a:xfrm>
          <a:prstGeom prst="rect">
            <a:avLst/>
          </a:prstGeom>
        </p:spPr>
      </p:pic>
    </p:spTree>
    <p:extLst>
      <p:ext uri="{BB962C8B-B14F-4D97-AF65-F5344CB8AC3E}">
        <p14:creationId xmlns:p14="http://schemas.microsoft.com/office/powerpoint/2010/main" val="2863616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C14C-1556-B047-9DD6-01A6E3BA7352}"/>
              </a:ext>
            </a:extLst>
          </p:cNvPr>
          <p:cNvSpPr>
            <a:spLocks noGrp="1"/>
          </p:cNvSpPr>
          <p:nvPr>
            <p:ph type="title"/>
          </p:nvPr>
        </p:nvSpPr>
        <p:spPr>
          <a:xfrm>
            <a:off x="3577250" y="347184"/>
            <a:ext cx="5037499" cy="576435"/>
          </a:xfrm>
        </p:spPr>
        <p:txBody>
          <a:bodyPr>
            <a:noAutofit/>
          </a:bodyPr>
          <a:lstStyle/>
          <a:p>
            <a:r>
              <a:rPr lang="en-US" sz="3600" b="1" dirty="0">
                <a:latin typeface="+mn-lt"/>
              </a:rPr>
              <a:t>Scheduled Thread Pool</a:t>
            </a:r>
          </a:p>
        </p:txBody>
      </p:sp>
      <p:pic>
        <p:nvPicPr>
          <p:cNvPr id="4" name="Picture 3">
            <a:extLst>
              <a:ext uri="{FF2B5EF4-FFF2-40B4-BE49-F238E27FC236}">
                <a16:creationId xmlns:a16="http://schemas.microsoft.com/office/drawing/2014/main" id="{DC19D58C-E6E0-2E49-A341-76709ADC3678}"/>
              </a:ext>
            </a:extLst>
          </p:cNvPr>
          <p:cNvPicPr>
            <a:picLocks noChangeAspect="1"/>
          </p:cNvPicPr>
          <p:nvPr/>
        </p:nvPicPr>
        <p:blipFill>
          <a:blip r:embed="rId2"/>
          <a:stretch>
            <a:fillRect/>
          </a:stretch>
        </p:blipFill>
        <p:spPr>
          <a:xfrm>
            <a:off x="1339673" y="1354958"/>
            <a:ext cx="9919580" cy="4810996"/>
          </a:xfrm>
          <a:prstGeom prst="rect">
            <a:avLst/>
          </a:prstGeom>
        </p:spPr>
      </p:pic>
    </p:spTree>
    <p:extLst>
      <p:ext uri="{BB962C8B-B14F-4D97-AF65-F5344CB8AC3E}">
        <p14:creationId xmlns:p14="http://schemas.microsoft.com/office/powerpoint/2010/main" val="3654154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23815-F5BE-1640-8567-3AB29ECB7074}"/>
              </a:ext>
            </a:extLst>
          </p:cNvPr>
          <p:cNvPicPr>
            <a:picLocks noChangeAspect="1"/>
          </p:cNvPicPr>
          <p:nvPr/>
        </p:nvPicPr>
        <p:blipFill>
          <a:blip r:embed="rId2"/>
          <a:stretch>
            <a:fillRect/>
          </a:stretch>
        </p:blipFill>
        <p:spPr>
          <a:xfrm>
            <a:off x="1349207" y="1207210"/>
            <a:ext cx="8846758" cy="4230742"/>
          </a:xfrm>
          <a:prstGeom prst="rect">
            <a:avLst/>
          </a:prstGeom>
        </p:spPr>
      </p:pic>
    </p:spTree>
    <p:extLst>
      <p:ext uri="{BB962C8B-B14F-4D97-AF65-F5344CB8AC3E}">
        <p14:creationId xmlns:p14="http://schemas.microsoft.com/office/powerpoint/2010/main" val="668923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55B32-34DC-224B-A178-A1FD0857B24C}"/>
              </a:ext>
            </a:extLst>
          </p:cNvPr>
          <p:cNvPicPr>
            <a:picLocks noChangeAspect="1"/>
          </p:cNvPicPr>
          <p:nvPr/>
        </p:nvPicPr>
        <p:blipFill>
          <a:blip r:embed="rId2"/>
          <a:stretch>
            <a:fillRect/>
          </a:stretch>
        </p:blipFill>
        <p:spPr>
          <a:xfrm>
            <a:off x="1001298" y="1231271"/>
            <a:ext cx="10040911" cy="4925574"/>
          </a:xfrm>
          <a:prstGeom prst="rect">
            <a:avLst/>
          </a:prstGeom>
        </p:spPr>
      </p:pic>
      <p:sp>
        <p:nvSpPr>
          <p:cNvPr id="5" name="TextBox 4">
            <a:extLst>
              <a:ext uri="{FF2B5EF4-FFF2-40B4-BE49-F238E27FC236}">
                <a16:creationId xmlns:a16="http://schemas.microsoft.com/office/drawing/2014/main" id="{EE632710-D872-0649-8B6F-D09740E360DE}"/>
              </a:ext>
            </a:extLst>
          </p:cNvPr>
          <p:cNvSpPr txBox="1"/>
          <p:nvPr/>
        </p:nvSpPr>
        <p:spPr>
          <a:xfrm>
            <a:off x="4547724" y="396510"/>
            <a:ext cx="3350103" cy="369332"/>
          </a:xfrm>
          <a:prstGeom prst="rect">
            <a:avLst/>
          </a:prstGeom>
          <a:noFill/>
        </p:spPr>
        <p:txBody>
          <a:bodyPr wrap="square" rtlCol="0">
            <a:spAutoFit/>
          </a:bodyPr>
          <a:lstStyle/>
          <a:p>
            <a:r>
              <a:rPr lang="en-US" b="1" dirty="0"/>
              <a:t>Single Thread Executor</a:t>
            </a:r>
          </a:p>
        </p:txBody>
      </p:sp>
    </p:spTree>
    <p:extLst>
      <p:ext uri="{BB962C8B-B14F-4D97-AF65-F5344CB8AC3E}">
        <p14:creationId xmlns:p14="http://schemas.microsoft.com/office/powerpoint/2010/main" val="112750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40E2-4E74-E143-9860-4521CC023057}"/>
              </a:ext>
            </a:extLst>
          </p:cNvPr>
          <p:cNvSpPr>
            <a:spLocks noGrp="1"/>
          </p:cNvSpPr>
          <p:nvPr>
            <p:ph type="title"/>
          </p:nvPr>
        </p:nvSpPr>
        <p:spPr>
          <a:xfrm>
            <a:off x="829147" y="654837"/>
            <a:ext cx="3951083" cy="422526"/>
          </a:xfrm>
        </p:spPr>
        <p:txBody>
          <a:bodyPr>
            <a:normAutofit fontScale="90000"/>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C61694B-C557-B249-9462-3C636C2B04D2}"/>
              </a:ext>
            </a:extLst>
          </p:cNvPr>
          <p:cNvSpPr>
            <a:spLocks noGrp="1"/>
          </p:cNvSpPr>
          <p:nvPr>
            <p:ph idx="1"/>
          </p:nvPr>
        </p:nvSpPr>
        <p:spPr>
          <a:xfrm>
            <a:off x="1318035" y="1327685"/>
            <a:ext cx="10515600" cy="953788"/>
          </a:xfrm>
        </p:spPr>
        <p:txBody>
          <a:bodyPr/>
          <a:lstStyle/>
          <a:p>
            <a:r>
              <a:rPr lang="en-US" dirty="0"/>
              <a:t>A process need some instructions to run in parallel (not sequential)</a:t>
            </a:r>
          </a:p>
        </p:txBody>
      </p:sp>
    </p:spTree>
    <p:extLst>
      <p:ext uri="{BB962C8B-B14F-4D97-AF65-F5344CB8AC3E}">
        <p14:creationId xmlns:p14="http://schemas.microsoft.com/office/powerpoint/2010/main" val="17110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ACD6AB-8BB2-0C49-851C-7686DBE20428}"/>
              </a:ext>
            </a:extLst>
          </p:cNvPr>
          <p:cNvPicPr>
            <a:picLocks noChangeAspect="1"/>
          </p:cNvPicPr>
          <p:nvPr/>
        </p:nvPicPr>
        <p:blipFill>
          <a:blip r:embed="rId2"/>
          <a:stretch>
            <a:fillRect/>
          </a:stretch>
        </p:blipFill>
        <p:spPr>
          <a:xfrm>
            <a:off x="1553006" y="1439501"/>
            <a:ext cx="9914715" cy="4460254"/>
          </a:xfrm>
          <a:prstGeom prst="rect">
            <a:avLst/>
          </a:prstGeom>
        </p:spPr>
      </p:pic>
      <p:sp>
        <p:nvSpPr>
          <p:cNvPr id="5" name="TextBox 4">
            <a:extLst>
              <a:ext uri="{FF2B5EF4-FFF2-40B4-BE49-F238E27FC236}">
                <a16:creationId xmlns:a16="http://schemas.microsoft.com/office/drawing/2014/main" id="{C776B049-F67F-AA4B-B2B2-2E935A0187EC}"/>
              </a:ext>
            </a:extLst>
          </p:cNvPr>
          <p:cNvSpPr txBox="1"/>
          <p:nvPr/>
        </p:nvSpPr>
        <p:spPr>
          <a:xfrm>
            <a:off x="3992577" y="814812"/>
            <a:ext cx="5021949" cy="369332"/>
          </a:xfrm>
          <a:prstGeom prst="rect">
            <a:avLst/>
          </a:prstGeom>
          <a:noFill/>
        </p:spPr>
        <p:txBody>
          <a:bodyPr wrap="square" rtlCol="0">
            <a:spAutoFit/>
          </a:bodyPr>
          <a:lstStyle/>
          <a:p>
            <a:r>
              <a:rPr lang="en-US" dirty="0"/>
              <a:t>What if I want to return from runnable ?</a:t>
            </a:r>
          </a:p>
        </p:txBody>
      </p:sp>
    </p:spTree>
    <p:extLst>
      <p:ext uri="{BB962C8B-B14F-4D97-AF65-F5344CB8AC3E}">
        <p14:creationId xmlns:p14="http://schemas.microsoft.com/office/powerpoint/2010/main" val="187123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6B37E-4D30-7442-99B3-B0F2EF0E9D6A}"/>
              </a:ext>
            </a:extLst>
          </p:cNvPr>
          <p:cNvPicPr>
            <a:picLocks noChangeAspect="1"/>
          </p:cNvPicPr>
          <p:nvPr/>
        </p:nvPicPr>
        <p:blipFill>
          <a:blip r:embed="rId2"/>
          <a:stretch>
            <a:fillRect/>
          </a:stretch>
        </p:blipFill>
        <p:spPr>
          <a:xfrm>
            <a:off x="1712627" y="1069219"/>
            <a:ext cx="8384516" cy="4719562"/>
          </a:xfrm>
          <a:prstGeom prst="rect">
            <a:avLst/>
          </a:prstGeom>
        </p:spPr>
      </p:pic>
    </p:spTree>
    <p:extLst>
      <p:ext uri="{BB962C8B-B14F-4D97-AF65-F5344CB8AC3E}">
        <p14:creationId xmlns:p14="http://schemas.microsoft.com/office/powerpoint/2010/main" val="1923154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E39C42-34E0-AD46-AD35-9C7C26F3866E}"/>
              </a:ext>
            </a:extLst>
          </p:cNvPr>
          <p:cNvPicPr>
            <a:picLocks noChangeAspect="1"/>
          </p:cNvPicPr>
          <p:nvPr/>
        </p:nvPicPr>
        <p:blipFill>
          <a:blip r:embed="rId2"/>
          <a:stretch>
            <a:fillRect/>
          </a:stretch>
        </p:blipFill>
        <p:spPr>
          <a:xfrm>
            <a:off x="1987545" y="787651"/>
            <a:ext cx="8216910" cy="5282698"/>
          </a:xfrm>
          <a:prstGeom prst="rect">
            <a:avLst/>
          </a:prstGeom>
        </p:spPr>
      </p:pic>
    </p:spTree>
    <p:extLst>
      <p:ext uri="{BB962C8B-B14F-4D97-AF65-F5344CB8AC3E}">
        <p14:creationId xmlns:p14="http://schemas.microsoft.com/office/powerpoint/2010/main" val="2312529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208F5-7B1D-AA40-8411-8C93021BBE50}"/>
              </a:ext>
            </a:extLst>
          </p:cNvPr>
          <p:cNvPicPr>
            <a:picLocks noChangeAspect="1"/>
          </p:cNvPicPr>
          <p:nvPr/>
        </p:nvPicPr>
        <p:blipFill>
          <a:blip r:embed="rId2"/>
          <a:stretch>
            <a:fillRect/>
          </a:stretch>
        </p:blipFill>
        <p:spPr>
          <a:xfrm>
            <a:off x="1181174" y="1077363"/>
            <a:ext cx="9580377" cy="5221245"/>
          </a:xfrm>
          <a:prstGeom prst="rect">
            <a:avLst/>
          </a:prstGeom>
        </p:spPr>
      </p:pic>
    </p:spTree>
    <p:extLst>
      <p:ext uri="{BB962C8B-B14F-4D97-AF65-F5344CB8AC3E}">
        <p14:creationId xmlns:p14="http://schemas.microsoft.com/office/powerpoint/2010/main" val="1230898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DE9616-E2FF-EA4C-BCFD-E87520DC3854}"/>
              </a:ext>
            </a:extLst>
          </p:cNvPr>
          <p:cNvPicPr>
            <a:picLocks noChangeAspect="1"/>
          </p:cNvPicPr>
          <p:nvPr/>
        </p:nvPicPr>
        <p:blipFill>
          <a:blip r:embed="rId2"/>
          <a:stretch>
            <a:fillRect/>
          </a:stretch>
        </p:blipFill>
        <p:spPr>
          <a:xfrm>
            <a:off x="946249" y="1004935"/>
            <a:ext cx="10793078" cy="5382854"/>
          </a:xfrm>
          <a:prstGeom prst="rect">
            <a:avLst/>
          </a:prstGeom>
        </p:spPr>
      </p:pic>
    </p:spTree>
    <p:extLst>
      <p:ext uri="{BB962C8B-B14F-4D97-AF65-F5344CB8AC3E}">
        <p14:creationId xmlns:p14="http://schemas.microsoft.com/office/powerpoint/2010/main" val="3689976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41578F-3BDE-1D43-B4B8-F8A8E7EECFEB}"/>
              </a:ext>
            </a:extLst>
          </p:cNvPr>
          <p:cNvPicPr>
            <a:picLocks noChangeAspect="1"/>
          </p:cNvPicPr>
          <p:nvPr/>
        </p:nvPicPr>
        <p:blipFill>
          <a:blip r:embed="rId2"/>
          <a:stretch>
            <a:fillRect/>
          </a:stretch>
        </p:blipFill>
        <p:spPr>
          <a:xfrm>
            <a:off x="1004935" y="969726"/>
            <a:ext cx="10326986" cy="5428053"/>
          </a:xfrm>
          <a:prstGeom prst="rect">
            <a:avLst/>
          </a:prstGeom>
        </p:spPr>
      </p:pic>
    </p:spTree>
    <p:extLst>
      <p:ext uri="{BB962C8B-B14F-4D97-AF65-F5344CB8AC3E}">
        <p14:creationId xmlns:p14="http://schemas.microsoft.com/office/powerpoint/2010/main" val="72395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94E1-5349-A445-89F5-B0A05B1D3C31}"/>
              </a:ext>
            </a:extLst>
          </p:cNvPr>
          <p:cNvSpPr>
            <a:spLocks noGrp="1"/>
          </p:cNvSpPr>
          <p:nvPr>
            <p:ph type="title"/>
          </p:nvPr>
        </p:nvSpPr>
        <p:spPr/>
        <p:txBody>
          <a:bodyPr/>
          <a:lstStyle/>
          <a:p>
            <a:r>
              <a:rPr lang="en-US" b="1" dirty="0"/>
              <a:t>Completable Feature – In java 8 Introduced</a:t>
            </a:r>
          </a:p>
        </p:txBody>
      </p:sp>
      <p:sp>
        <p:nvSpPr>
          <p:cNvPr id="4" name="TextBox 3">
            <a:extLst>
              <a:ext uri="{FF2B5EF4-FFF2-40B4-BE49-F238E27FC236}">
                <a16:creationId xmlns:a16="http://schemas.microsoft.com/office/drawing/2014/main" id="{B9F75153-B01F-FE4E-B1B7-8D95D6704518}"/>
              </a:ext>
            </a:extLst>
          </p:cNvPr>
          <p:cNvSpPr txBox="1"/>
          <p:nvPr/>
        </p:nvSpPr>
        <p:spPr>
          <a:xfrm>
            <a:off x="1335185" y="1764063"/>
            <a:ext cx="8828317" cy="830997"/>
          </a:xfrm>
          <a:prstGeom prst="rect">
            <a:avLst/>
          </a:prstGeom>
          <a:noFill/>
        </p:spPr>
        <p:txBody>
          <a:bodyPr wrap="square" rtlCol="0">
            <a:spAutoFit/>
          </a:bodyPr>
          <a:lstStyle/>
          <a:p>
            <a:r>
              <a:rPr lang="en-US" sz="2400" dirty="0"/>
              <a:t>Perform possible asynchronous(non-blocking) computations  and trigger dependent  computations which also be asynchronous </a:t>
            </a:r>
          </a:p>
        </p:txBody>
      </p:sp>
    </p:spTree>
    <p:extLst>
      <p:ext uri="{BB962C8B-B14F-4D97-AF65-F5344CB8AC3E}">
        <p14:creationId xmlns:p14="http://schemas.microsoft.com/office/powerpoint/2010/main" val="3208661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D4ABD-2581-4A45-8E9A-06CAE642F997}"/>
              </a:ext>
            </a:extLst>
          </p:cNvPr>
          <p:cNvPicPr>
            <a:picLocks noChangeAspect="1"/>
          </p:cNvPicPr>
          <p:nvPr/>
        </p:nvPicPr>
        <p:blipFill>
          <a:blip r:embed="rId2"/>
          <a:stretch>
            <a:fillRect/>
          </a:stretch>
        </p:blipFill>
        <p:spPr>
          <a:xfrm>
            <a:off x="1116699" y="1268369"/>
            <a:ext cx="4519627" cy="3423550"/>
          </a:xfrm>
          <a:prstGeom prst="rect">
            <a:avLst/>
          </a:prstGeom>
        </p:spPr>
      </p:pic>
      <p:pic>
        <p:nvPicPr>
          <p:cNvPr id="5" name="Picture 4">
            <a:extLst>
              <a:ext uri="{FF2B5EF4-FFF2-40B4-BE49-F238E27FC236}">
                <a16:creationId xmlns:a16="http://schemas.microsoft.com/office/drawing/2014/main" id="{6DE0BFC4-A190-2149-B1B9-550F4A2C23C9}"/>
              </a:ext>
            </a:extLst>
          </p:cNvPr>
          <p:cNvPicPr>
            <a:picLocks noChangeAspect="1"/>
          </p:cNvPicPr>
          <p:nvPr/>
        </p:nvPicPr>
        <p:blipFill>
          <a:blip r:embed="rId3"/>
          <a:stretch>
            <a:fillRect/>
          </a:stretch>
        </p:blipFill>
        <p:spPr>
          <a:xfrm>
            <a:off x="6555676" y="1268369"/>
            <a:ext cx="4740796" cy="3529968"/>
          </a:xfrm>
          <a:prstGeom prst="rect">
            <a:avLst/>
          </a:prstGeom>
        </p:spPr>
      </p:pic>
    </p:spTree>
    <p:extLst>
      <p:ext uri="{BB962C8B-B14F-4D97-AF65-F5344CB8AC3E}">
        <p14:creationId xmlns:p14="http://schemas.microsoft.com/office/powerpoint/2010/main" val="3042806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FD89-293F-2841-BFEB-DD4EE8E66F4F}"/>
              </a:ext>
            </a:extLst>
          </p:cNvPr>
          <p:cNvSpPr>
            <a:spLocks noGrp="1"/>
          </p:cNvSpPr>
          <p:nvPr>
            <p:ph type="title"/>
          </p:nvPr>
        </p:nvSpPr>
        <p:spPr>
          <a:xfrm>
            <a:off x="3173994" y="303476"/>
            <a:ext cx="3860549" cy="676024"/>
          </a:xfrm>
        </p:spPr>
        <p:txBody>
          <a:bodyPr>
            <a:normAutofit fontScale="90000"/>
          </a:bodyPr>
          <a:lstStyle/>
          <a:p>
            <a:r>
              <a:rPr lang="en-US" b="1" dirty="0"/>
              <a:t>Requirement ?</a:t>
            </a:r>
          </a:p>
        </p:txBody>
      </p:sp>
      <p:pic>
        <p:nvPicPr>
          <p:cNvPr id="4" name="Picture 3">
            <a:extLst>
              <a:ext uri="{FF2B5EF4-FFF2-40B4-BE49-F238E27FC236}">
                <a16:creationId xmlns:a16="http://schemas.microsoft.com/office/drawing/2014/main" id="{30C48E59-99E7-F54E-AE64-EAE37CE804F3}"/>
              </a:ext>
            </a:extLst>
          </p:cNvPr>
          <p:cNvPicPr>
            <a:picLocks noChangeAspect="1"/>
          </p:cNvPicPr>
          <p:nvPr/>
        </p:nvPicPr>
        <p:blipFill>
          <a:blip r:embed="rId2"/>
          <a:stretch>
            <a:fillRect/>
          </a:stretch>
        </p:blipFill>
        <p:spPr>
          <a:xfrm>
            <a:off x="1937440" y="1632872"/>
            <a:ext cx="7846337" cy="4310372"/>
          </a:xfrm>
          <a:prstGeom prst="rect">
            <a:avLst/>
          </a:prstGeom>
        </p:spPr>
      </p:pic>
      <p:sp>
        <p:nvSpPr>
          <p:cNvPr id="3" name="TextBox 2">
            <a:extLst>
              <a:ext uri="{FF2B5EF4-FFF2-40B4-BE49-F238E27FC236}">
                <a16:creationId xmlns:a16="http://schemas.microsoft.com/office/drawing/2014/main" id="{1CDE990E-27DD-0540-B6A6-B6EAC46E141B}"/>
              </a:ext>
            </a:extLst>
          </p:cNvPr>
          <p:cNvSpPr txBox="1"/>
          <p:nvPr/>
        </p:nvSpPr>
        <p:spPr>
          <a:xfrm>
            <a:off x="2102069" y="6134951"/>
            <a:ext cx="9974317" cy="646331"/>
          </a:xfrm>
          <a:prstGeom prst="rect">
            <a:avLst/>
          </a:prstGeom>
          <a:noFill/>
        </p:spPr>
        <p:txBody>
          <a:bodyPr wrap="square" rtlCol="0">
            <a:spAutoFit/>
          </a:bodyPr>
          <a:lstStyle/>
          <a:p>
            <a:r>
              <a:rPr lang="en-US" dirty="0">
                <a:hlinkClick r:id="rId3"/>
              </a:rPr>
              <a:t>https://thepracticaldeveloper.com/differences-between-completablefuture-future-and-streams/</a:t>
            </a:r>
            <a:endParaRPr lang="en-US" dirty="0"/>
          </a:p>
          <a:p>
            <a:endParaRPr lang="en-US" dirty="0"/>
          </a:p>
        </p:txBody>
      </p:sp>
    </p:spTree>
    <p:extLst>
      <p:ext uri="{BB962C8B-B14F-4D97-AF65-F5344CB8AC3E}">
        <p14:creationId xmlns:p14="http://schemas.microsoft.com/office/powerpoint/2010/main" val="335802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CD0C-7783-2645-BCA8-A05EC95B6221}"/>
              </a:ext>
            </a:extLst>
          </p:cNvPr>
          <p:cNvSpPr>
            <a:spLocks noGrp="1"/>
          </p:cNvSpPr>
          <p:nvPr>
            <p:ph type="title"/>
          </p:nvPr>
        </p:nvSpPr>
        <p:spPr/>
        <p:txBody>
          <a:bodyPr>
            <a:normAutofit/>
          </a:bodyPr>
          <a:lstStyle/>
          <a:p>
            <a:r>
              <a:rPr lang="en-US" sz="3600" b="1" dirty="0">
                <a:latin typeface="+mn-lt"/>
              </a:rPr>
              <a:t>Semaphores – “Permit-based” access</a:t>
            </a:r>
          </a:p>
        </p:txBody>
      </p:sp>
      <p:sp>
        <p:nvSpPr>
          <p:cNvPr id="3" name="Content Placeholder 2">
            <a:extLst>
              <a:ext uri="{FF2B5EF4-FFF2-40B4-BE49-F238E27FC236}">
                <a16:creationId xmlns:a16="http://schemas.microsoft.com/office/drawing/2014/main" id="{169E5FB6-EC1D-2146-A634-EF6DBC1A88F5}"/>
              </a:ext>
            </a:extLst>
          </p:cNvPr>
          <p:cNvSpPr>
            <a:spLocks noGrp="1"/>
          </p:cNvSpPr>
          <p:nvPr>
            <p:ph idx="1"/>
          </p:nvPr>
        </p:nvSpPr>
        <p:spPr/>
        <p:txBody>
          <a:bodyPr/>
          <a:lstStyle/>
          <a:p>
            <a:r>
              <a:rPr lang="en-US" dirty="0"/>
              <a:t>Locks –&gt; Only one thread at  a time</a:t>
            </a:r>
          </a:p>
          <a:p>
            <a:r>
              <a:rPr lang="en-US" dirty="0"/>
              <a:t>Semaphores -&gt; Limited </a:t>
            </a:r>
            <a:r>
              <a:rPr lang="en-US" dirty="0" err="1"/>
              <a:t>no.of</a:t>
            </a:r>
            <a:r>
              <a:rPr lang="en-US" dirty="0"/>
              <a:t> Threads at a time</a:t>
            </a:r>
          </a:p>
          <a:p>
            <a:endParaRPr lang="en-US" dirty="0"/>
          </a:p>
          <a:p>
            <a:r>
              <a:rPr lang="en-US" dirty="0"/>
              <a:t>At most only three Nth prime number calculations happen at a time ?</a:t>
            </a:r>
          </a:p>
          <a:p>
            <a:pPr marL="0" indent="0">
              <a:buNone/>
            </a:pPr>
            <a:r>
              <a:rPr lang="en-US" dirty="0"/>
              <a:t>We want to limit that .</a:t>
            </a:r>
          </a:p>
          <a:p>
            <a:pPr marL="0" indent="0">
              <a:buNone/>
            </a:pPr>
            <a:endParaRPr lang="en-US" dirty="0"/>
          </a:p>
          <a:p>
            <a:endParaRPr lang="en-US" dirty="0"/>
          </a:p>
        </p:txBody>
      </p:sp>
    </p:spTree>
    <p:extLst>
      <p:ext uri="{BB962C8B-B14F-4D97-AF65-F5344CB8AC3E}">
        <p14:creationId xmlns:p14="http://schemas.microsoft.com/office/powerpoint/2010/main" val="3133503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8606</TotalTime>
  <Words>1644</Words>
  <Application>Microsoft Macintosh PowerPoint</Application>
  <PresentationFormat>Widescreen</PresentationFormat>
  <Paragraphs>290</Paragraphs>
  <Slides>105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Calibri Light</vt:lpstr>
      <vt:lpstr>Courier New</vt:lpstr>
      <vt:lpstr>Wingdings</vt:lpstr>
      <vt:lpstr>Office Theme</vt:lpstr>
      <vt:lpstr>Welcome</vt:lpstr>
      <vt:lpstr>Concurrency</vt:lpstr>
      <vt:lpstr>Agenda</vt:lpstr>
      <vt:lpstr>PowerPoint Presentation</vt:lpstr>
      <vt:lpstr>Let's understand with an example</vt:lpstr>
      <vt:lpstr>One Builder</vt:lpstr>
      <vt:lpstr>Multiple Builders</vt:lpstr>
      <vt:lpstr>What is Process</vt:lpstr>
      <vt:lpstr>Requirement</vt:lpstr>
      <vt:lpstr>Solution</vt:lpstr>
      <vt:lpstr>PowerPoint Presentation</vt:lpstr>
      <vt:lpstr>Process with Multiple threads</vt:lpstr>
      <vt:lpstr>PowerPoint Presentation</vt:lpstr>
      <vt:lpstr>A Java Application</vt:lpstr>
      <vt:lpstr>Single Application Thread</vt:lpstr>
      <vt:lpstr>PowerPoint Presentation</vt:lpstr>
      <vt:lpstr>PowerPoint Presentation</vt:lpstr>
      <vt:lpstr>If we want to run in separate Thread </vt:lpstr>
      <vt:lpstr>PowerPoint Presentation</vt:lpstr>
      <vt:lpstr>How this works ?</vt:lpstr>
      <vt:lpstr>When does a thread end?</vt:lpstr>
      <vt:lpstr>Practical usage</vt:lpstr>
      <vt:lpstr>Requirement</vt:lpstr>
      <vt:lpstr>PowerPoint Presentation</vt:lpstr>
      <vt:lpstr>Thread Diagram</vt:lpstr>
      <vt:lpstr>Long calculation blocks</vt:lpstr>
      <vt:lpstr>Ideal Thread Diagram</vt:lpstr>
      <vt:lpstr>PowerPoint Presentation</vt:lpstr>
      <vt:lpstr>Daemon Threads</vt:lpstr>
      <vt:lpstr>Two types of Threads</vt:lpstr>
      <vt:lpstr>When does java application ends in multithread model</vt:lpstr>
      <vt:lpstr>What if you don’t want the application exit to wait for a thread.</vt:lpstr>
      <vt:lpstr>Thread LifeCycle and States</vt:lpstr>
      <vt:lpstr>Thread Sleep</vt:lpstr>
      <vt:lpstr>Joining Threads</vt:lpstr>
      <vt:lpstr>Do something after the last thread completes </vt:lpstr>
      <vt:lpstr>Join</vt:lpstr>
      <vt:lpstr>Stop Thread</vt:lpstr>
      <vt:lpstr>Concurrency vs Parallelism</vt:lpstr>
      <vt:lpstr>Parallelism </vt:lpstr>
      <vt:lpstr>Scheduler</vt:lpstr>
      <vt:lpstr>Need of Synchronization</vt:lpstr>
      <vt:lpstr>Processor Cores with cache</vt:lpstr>
      <vt:lpstr>Two Race Condition Patterns</vt:lpstr>
      <vt:lpstr>PowerPoint Presentation</vt:lpstr>
      <vt:lpstr>PowerPoint Presentation</vt:lpstr>
      <vt:lpstr>PowerPoint Presentation</vt:lpstr>
      <vt:lpstr>PowerPoint Presentation</vt:lpstr>
      <vt:lpstr>How do we solve Race conditions?</vt:lpstr>
      <vt:lpstr>Solving Race conditions</vt:lpstr>
      <vt:lpstr>Synchronization</vt:lpstr>
      <vt:lpstr>PowerPoint Presentation</vt:lpstr>
      <vt:lpstr>PowerPoint Presentation</vt:lpstr>
      <vt:lpstr>Structured lock</vt:lpstr>
      <vt:lpstr>PowerPoint Presentation</vt:lpstr>
      <vt:lpstr>Liveness</vt:lpstr>
      <vt:lpstr>What causes liveness issues ?</vt:lpstr>
      <vt:lpstr>PowerPoint Presentation</vt:lpstr>
      <vt:lpstr>PowerPoint Presentation</vt:lpstr>
      <vt:lpstr>PowerPoint Presentation</vt:lpstr>
      <vt:lpstr>How do we avoid these Liveness problems ?</vt:lpstr>
      <vt:lpstr>PowerPoint Presentation</vt:lpstr>
      <vt:lpstr>The Volatile keyword    Marks a variable as don’t cache    Always read/write from/to main memory</vt:lpstr>
      <vt:lpstr>Synchronization Problem</vt:lpstr>
      <vt:lpstr>Sol1:</vt:lpstr>
      <vt:lpstr>Sol2:</vt:lpstr>
      <vt:lpstr>ThreadLocal   </vt:lpstr>
      <vt:lpstr>Advance Concurrency API’s </vt:lpstr>
      <vt:lpstr>Requirement</vt:lpstr>
      <vt:lpstr>Unstructured Locks</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Executor service</vt:lpstr>
      <vt:lpstr>PowerPoint Presentation</vt:lpstr>
      <vt:lpstr>PowerPoint Presentation</vt:lpstr>
      <vt:lpstr>PowerPoint Presentation</vt:lpstr>
      <vt:lpstr>Types of Pools</vt:lpstr>
      <vt:lpstr>PowerPoint Presentation</vt:lpstr>
      <vt:lpstr>PowerPoint Presentation</vt:lpstr>
      <vt:lpstr>Scheduled Thread Pool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Completable Feature – In java 8 Introduced</vt:lpstr>
      <vt:lpstr>PowerPoint Presentation</vt:lpstr>
      <vt:lpstr>Requirement ?</vt:lpstr>
      <vt:lpstr>Semaphores – “Permit-based” access</vt:lpstr>
      <vt:lpstr>Under standing Fork-Join Pool</vt:lpstr>
      <vt:lpstr>PowerPoint Presentation</vt:lpstr>
      <vt:lpstr>2.Per thread queuing &amp; Work stealing</vt:lpstr>
      <vt:lpstr>PowerPoint Presentation</vt:lpstr>
      <vt:lpstr>Final picture of fork-join pool</vt:lpstr>
      <vt:lpstr>Ways to submit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677</cp:revision>
  <dcterms:created xsi:type="dcterms:W3CDTF">2021-09-24T12:48:15Z</dcterms:created>
  <dcterms:modified xsi:type="dcterms:W3CDTF">2021-10-26T06:00:39Z</dcterms:modified>
</cp:coreProperties>
</file>